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
      <p:font typeface="Tahoma" panose="020B0604030504040204" pitchFamily="3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m5JqdvEkkkGzPFwZiEoAfQ3jn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AA508C-3F30-413E-B884-C33812FF7E39}">
  <a:tblStyle styleId="{FEAA508C-3F30-413E-B884-C33812FF7E3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90" y="-9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37711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70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736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67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01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153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093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576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8874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36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34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834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2904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519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57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2636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77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9467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339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ab452d7dd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ab452d7dd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cab452d7dd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26</a:t>
            </a:fld>
            <a:endParaRPr/>
          </a:p>
        </p:txBody>
      </p:sp>
    </p:spTree>
    <p:extLst>
      <p:ext uri="{BB962C8B-B14F-4D97-AF65-F5344CB8AC3E}">
        <p14:creationId xmlns:p14="http://schemas.microsoft.com/office/powerpoint/2010/main" val="840153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37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4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498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a07da59f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a07da59f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7a07da59f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6</a:t>
            </a:fld>
            <a:endParaRPr/>
          </a:p>
        </p:txBody>
      </p:sp>
    </p:spTree>
    <p:extLst>
      <p:ext uri="{BB962C8B-B14F-4D97-AF65-F5344CB8AC3E}">
        <p14:creationId xmlns:p14="http://schemas.microsoft.com/office/powerpoint/2010/main" val="21929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ab452d7dd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cab452d7dd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147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ab452d7dd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cab452d7dd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60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ab452d7dd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cab452d7dd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410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21"/>
        <p:cNvGrpSpPr/>
        <p:nvPr/>
      </p:nvGrpSpPr>
      <p:grpSpPr>
        <a:xfrm>
          <a:off x="0" y="0"/>
          <a:ext cx="0" cy="0"/>
          <a:chOff x="0" y="0"/>
          <a:chExt cx="0" cy="0"/>
        </a:xfrm>
      </p:grpSpPr>
      <p:sp>
        <p:nvSpPr>
          <p:cNvPr id="22" name="Google Shape;22;p2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4" name="Google Shape;24;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5"/>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www.ibge.gov.br/geociencias/organizacao-do-territorio/malhas-territoriais/26565-malhas-de-setores-censitarios-divisoes-intramunicipais.html?=&amp;t=downloads" TargetMode="External"/><Relationship Id="rId3" Type="http://schemas.openxmlformats.org/officeDocument/2006/relationships/hyperlink" Target="https://www.ibge.gov.br/geociencias/organizacao-do-territorio/15774-malhas.html?=&amp;t=downloads" TargetMode="External"/><Relationship Id="rId7" Type="http://schemas.openxmlformats.org/officeDocument/2006/relationships/hyperlink" Target="https://www.ibge.gov.br/estatisticas/downloads-estatisticas.htm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earthdata.nasa.gov/learn/articles/new-aster-gdem" TargetMode="External"/><Relationship Id="rId5" Type="http://schemas.openxmlformats.org/officeDocument/2006/relationships/hyperlink" Target="https://www.ibge.gov.br/geociencias/downloads-geociencias.html" TargetMode="External"/><Relationship Id="rId4" Type="http://schemas.openxmlformats.org/officeDocument/2006/relationships/hyperlink" Target="https://metadados.ana.gov.br/geonetwork/srv/pt/metadata.show?id=458&amp;currTab=simple" TargetMode="External"/><Relationship Id="rId9" Type="http://schemas.openxmlformats.org/officeDocument/2006/relationships/hyperlink" Target="https://datageo.ambiente.sp.gov.br/navega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www.dpi.inpe.br/DPI/institucional/pessoal/historico"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campinas.sp.gov.br/arquivos/desenvolvimento-economico/cidades.pdf"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rc.unesp.br/igce/aplicada/ead/estudos_ambientais/ea15.html"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scielo.br/pdf/mercator/v18/en_1984-2201-mercator-18-e18005.pd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Titulo do Artigo / Trabalho realizado</a:t>
            </a:r>
            <a:br>
              <a:rPr lang="pt-BR" sz="3200" b="1" i="1">
                <a:solidFill>
                  <a:srgbClr val="003366"/>
                </a:solidFill>
                <a:latin typeface="Tahoma"/>
                <a:ea typeface="Tahoma"/>
                <a:cs typeface="Tahoma"/>
                <a:sym typeface="Tahoma"/>
              </a:rPr>
            </a:br>
            <a:endParaRPr>
              <a:solidFill>
                <a:srgbClr val="C00000"/>
              </a:solidFill>
            </a:endParaRPr>
          </a:p>
        </p:txBody>
      </p:sp>
      <p:sp>
        <p:nvSpPr>
          <p:cNvPr id="89" name="Google Shape;89;p1"/>
          <p:cNvSpPr txBox="1"/>
          <p:nvPr/>
        </p:nvSpPr>
        <p:spPr>
          <a:xfrm>
            <a:off x="880592" y="6353778"/>
            <a:ext cx="75497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u="none" strike="noStrike" cap="none">
                <a:solidFill>
                  <a:schemeClr val="dk1"/>
                </a:solidFill>
                <a:latin typeface="Calibri"/>
                <a:ea typeface="Calibri"/>
                <a:cs typeface="Calibri"/>
                <a:sym typeface="Calibri"/>
              </a:rPr>
              <a:t>Elaboração de proposta para um Projeto SIG – Curso de Geoprocessamento / 1sem 2020 – Fatec Jacareí </a:t>
            </a:r>
            <a:endParaRPr/>
          </a:p>
        </p:txBody>
      </p:sp>
      <p:sp>
        <p:nvSpPr>
          <p:cNvPr id="90" name="Google Shape;90;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a:p>
            <a:pPr marL="0" lvl="0" indent="0" algn="ctr" rtl="0">
              <a:spcBef>
                <a:spcPts val="640"/>
              </a:spcBef>
              <a:spcAft>
                <a:spcPts val="0"/>
              </a:spcAft>
              <a:buClr>
                <a:schemeClr val="dk1"/>
              </a:buClr>
              <a:buSzPts val="3200"/>
              <a:buNone/>
            </a:pPr>
            <a:r>
              <a:rPr lang="pt-BR"/>
              <a:t>ANALISE TEMPORAL DA OCUPAÇÃO TERRITORIAL DO NÚCLEO LAGOA AZUL 2 – JACAREÍ, SP</a:t>
            </a:r>
            <a:endParaRPr b="1"/>
          </a:p>
          <a:p>
            <a:pPr marL="342900" lvl="0" indent="-139700" algn="ctr" rtl="0">
              <a:spcBef>
                <a:spcPts val="640"/>
              </a:spcBef>
              <a:spcAft>
                <a:spcPts val="0"/>
              </a:spcAft>
              <a:buClr>
                <a:schemeClr val="dk1"/>
              </a:buClr>
              <a:buSzPts val="3200"/>
              <a:buNone/>
            </a:pPr>
            <a:endParaRPr b="1"/>
          </a:p>
          <a:p>
            <a:pPr marL="342900" lvl="0" indent="-342900" algn="l" rtl="0">
              <a:spcBef>
                <a:spcPts val="480"/>
              </a:spcBef>
              <a:spcAft>
                <a:spcPts val="0"/>
              </a:spcAft>
              <a:buClr>
                <a:srgbClr val="FF0000"/>
              </a:buClr>
              <a:buSzPts val="2400"/>
              <a:buChar char="•"/>
            </a:pPr>
            <a:r>
              <a:rPr lang="pt-BR" sz="2400" b="1">
                <a:solidFill>
                  <a:srgbClr val="FF0000"/>
                </a:solidFill>
              </a:rPr>
              <a:t>Eduardo de Sousa Silveira </a:t>
            </a:r>
            <a:endParaRPr sz="2400" b="1">
              <a:solidFill>
                <a:srgbClr val="FF0000"/>
              </a:solidFill>
            </a:endParaRPr>
          </a:p>
          <a:p>
            <a:pPr marL="342900" lvl="0" indent="-381000" algn="l" rtl="0">
              <a:spcBef>
                <a:spcPts val="480"/>
              </a:spcBef>
              <a:spcAft>
                <a:spcPts val="0"/>
              </a:spcAft>
              <a:buClr>
                <a:srgbClr val="FF0000"/>
              </a:buClr>
              <a:buSzPts val="2400"/>
              <a:buChar char="•"/>
            </a:pPr>
            <a:r>
              <a:rPr lang="pt-BR" sz="2400" b="1">
                <a:solidFill>
                  <a:srgbClr val="FF0000"/>
                </a:solidFill>
              </a:rPr>
              <a:t>Edvaldo Consiglio Machado</a:t>
            </a:r>
            <a:endParaRPr sz="2400" b="1">
              <a:solidFill>
                <a:srgbClr val="FF0000"/>
              </a:solidFill>
            </a:endParaRPr>
          </a:p>
          <a:p>
            <a:pPr marL="342900" lvl="0" indent="-342900" algn="l" rtl="0">
              <a:spcBef>
                <a:spcPts val="480"/>
              </a:spcBef>
              <a:spcAft>
                <a:spcPts val="0"/>
              </a:spcAft>
              <a:buClr>
                <a:srgbClr val="FF0000"/>
              </a:buClr>
              <a:buSzPts val="2400"/>
              <a:buChar char="•"/>
            </a:pPr>
            <a:r>
              <a:rPr lang="pt-BR" sz="2400" b="1">
                <a:solidFill>
                  <a:srgbClr val="FF0000"/>
                </a:solidFill>
              </a:rPr>
              <a:t>Paula Victoria</a:t>
            </a:r>
            <a:endParaRPr/>
          </a:p>
          <a:p>
            <a:pPr marL="342900" lvl="0" indent="-342900" algn="l" rtl="0">
              <a:spcBef>
                <a:spcPts val="480"/>
              </a:spcBef>
              <a:spcAft>
                <a:spcPts val="0"/>
              </a:spcAft>
              <a:buClr>
                <a:srgbClr val="FF0000"/>
              </a:buClr>
              <a:buSzPts val="2400"/>
              <a:buChar char="•"/>
            </a:pPr>
            <a:r>
              <a:rPr lang="pt-BR" sz="2400" b="1">
                <a:solidFill>
                  <a:srgbClr val="FF0000"/>
                </a:solidFill>
              </a:rPr>
              <a:t>Victor Sérgio Silva Barros</a:t>
            </a:r>
            <a:endParaRPr sz="2400" b="1">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395536" y="496242"/>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Caracterização da área de estudo em função do tema abordado.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46" name="Google Shape;146;p10"/>
          <p:cNvSpPr txBox="1">
            <a:spLocks noGrp="1"/>
          </p:cNvSpPr>
          <p:nvPr>
            <p:ph type="body" idx="1"/>
          </p:nvPr>
        </p:nvSpPr>
        <p:spPr>
          <a:xfrm>
            <a:off x="395536" y="1094535"/>
            <a:ext cx="8034798" cy="4854745"/>
          </a:xfrm>
          <a:prstGeom prst="rect">
            <a:avLst/>
          </a:prstGeom>
          <a:noFill/>
          <a:ln>
            <a:noFill/>
          </a:ln>
        </p:spPr>
        <p:txBody>
          <a:bodyPr spcFirstLastPara="1" wrap="square" lIns="91425" tIns="45700" rIns="91425" bIns="45700" anchor="t" anchorCtr="0">
            <a:normAutofit fontScale="40000" lnSpcReduction="20000"/>
          </a:bodyPr>
          <a:lstStyle/>
          <a:p>
            <a:pPr marL="342900" lvl="0" indent="-281940" algn="just" rtl="0">
              <a:spcBef>
                <a:spcPts val="0"/>
              </a:spcBef>
              <a:spcAft>
                <a:spcPts val="0"/>
              </a:spcAft>
              <a:buClr>
                <a:schemeClr val="dk1"/>
              </a:buClr>
              <a:buSzPct val="100000"/>
              <a:buNone/>
            </a:pPr>
            <a:endParaRPr sz="2400" b="0" i="0" u="none" strike="noStrike"/>
          </a:p>
          <a:p>
            <a:pPr marL="342900" lvl="0" indent="-342900" algn="just" rtl="0">
              <a:spcBef>
                <a:spcPts val="256"/>
              </a:spcBef>
              <a:spcAft>
                <a:spcPts val="0"/>
              </a:spcAft>
              <a:buClr>
                <a:schemeClr val="dk1"/>
              </a:buClr>
              <a:buSzPct val="100000"/>
              <a:buChar char="•"/>
            </a:pPr>
            <a:r>
              <a:rPr lang="pt-BR" sz="2900" b="0" i="0" u="none" strike="noStrike"/>
              <a:t>O trecho médio superior da bacia do Rio Paraíba do Sul, objeto deste estudo, está inserido   na   Região   Hidrográfica   Atlântico   Sudeste, po</a:t>
            </a:r>
            <a:r>
              <a:rPr lang="pt-BR" sz="2900"/>
              <a:t>ssui  uma  topografia  acidentada,  abrigando  na  região  as  Serras do Mar, da Mantiqueira e do Espinhaço </a:t>
            </a:r>
            <a:r>
              <a:rPr lang="pt-BR" sz="3200" b="0" i="0" u="none" strike="noStrike"/>
              <a:t>(PRIANTI JUNIOR, 2009).</a:t>
            </a:r>
            <a:endParaRPr/>
          </a:p>
          <a:p>
            <a:pPr marL="342900" lvl="0" indent="-269240" algn="just" rtl="0">
              <a:spcBef>
                <a:spcPts val="232"/>
              </a:spcBef>
              <a:spcAft>
                <a:spcPts val="0"/>
              </a:spcAft>
              <a:buClr>
                <a:schemeClr val="dk1"/>
              </a:buClr>
              <a:buSzPct val="100000"/>
              <a:buNone/>
            </a:pPr>
            <a:endParaRPr sz="2900"/>
          </a:p>
          <a:p>
            <a:pPr marL="342900" lvl="0" indent="-342900" algn="just" rtl="0">
              <a:spcBef>
                <a:spcPts val="232"/>
              </a:spcBef>
              <a:spcAft>
                <a:spcPts val="0"/>
              </a:spcAft>
              <a:buClr>
                <a:schemeClr val="dk1"/>
              </a:buClr>
              <a:buSzPct val="100000"/>
              <a:buChar char="•"/>
            </a:pPr>
            <a:r>
              <a:rPr lang="pt-BR" sz="2900"/>
              <a:t>Segundo a Agência Nacional de Águas (Brasil, 2006b apud Prianti Junior, 2009),  favorecem  as  precipitações  pelo  aumento  da  turbulência  do  ar  pela  ascendência orográfica (fenômeno através do qual o ar sobe em altitude, diante do obstáculo oferecido por uma elevação).</a:t>
            </a:r>
            <a:endParaRPr/>
          </a:p>
          <a:p>
            <a:pPr marL="342900" lvl="0" indent="-269240" algn="just" rtl="0">
              <a:spcBef>
                <a:spcPts val="232"/>
              </a:spcBef>
              <a:spcAft>
                <a:spcPts val="0"/>
              </a:spcAft>
              <a:buClr>
                <a:schemeClr val="dk1"/>
              </a:buClr>
              <a:buSzPct val="100000"/>
              <a:buNone/>
            </a:pPr>
            <a:endParaRPr sz="2900"/>
          </a:p>
          <a:p>
            <a:pPr marL="342900" lvl="0" indent="-342900" algn="just" rtl="0">
              <a:spcBef>
                <a:spcPts val="256"/>
              </a:spcBef>
              <a:spcAft>
                <a:spcPts val="0"/>
              </a:spcAft>
              <a:buClr>
                <a:schemeClr val="dk1"/>
              </a:buClr>
              <a:buSzPct val="100000"/>
              <a:buChar char="•"/>
            </a:pPr>
            <a:r>
              <a:rPr lang="pt-BR" sz="2900"/>
              <a:t> Verifica-se  neste trecho da bacia Paraíba do Sul (1453 mm) (BRASIL, 2006f </a:t>
            </a:r>
            <a:r>
              <a:rPr lang="pt-BR" sz="2900" i="1"/>
              <a:t>apud</a:t>
            </a:r>
            <a:r>
              <a:rPr lang="pt-BR" sz="2900"/>
              <a:t> </a:t>
            </a:r>
            <a:r>
              <a:rPr lang="pt-BR" sz="3200" b="0" i="0" u="none" strike="noStrike"/>
              <a:t>PRIANTI JUNIOR, 2009).</a:t>
            </a:r>
            <a:endParaRPr/>
          </a:p>
          <a:p>
            <a:pPr marL="342900" lvl="0" indent="-269240" algn="just" rtl="0">
              <a:spcBef>
                <a:spcPts val="232"/>
              </a:spcBef>
              <a:spcAft>
                <a:spcPts val="0"/>
              </a:spcAft>
              <a:buClr>
                <a:schemeClr val="dk1"/>
              </a:buClr>
              <a:buSzPct val="100000"/>
              <a:buNone/>
            </a:pPr>
            <a:endParaRPr sz="2900"/>
          </a:p>
          <a:p>
            <a:pPr marL="342900" lvl="0" indent="-269240" algn="just" rtl="0">
              <a:spcBef>
                <a:spcPts val="232"/>
              </a:spcBef>
              <a:spcAft>
                <a:spcPts val="0"/>
              </a:spcAft>
              <a:buClr>
                <a:schemeClr val="dk1"/>
              </a:buClr>
              <a:buSzPct val="100000"/>
              <a:buNone/>
            </a:pPr>
            <a:endParaRPr sz="2900"/>
          </a:p>
          <a:p>
            <a:pPr marL="342900" lvl="0" indent="-342900" algn="just" rtl="0">
              <a:spcBef>
                <a:spcPts val="232"/>
              </a:spcBef>
              <a:spcAft>
                <a:spcPts val="0"/>
              </a:spcAft>
              <a:buClr>
                <a:schemeClr val="dk1"/>
              </a:buClr>
              <a:buSzPct val="100000"/>
              <a:buChar char="•"/>
            </a:pPr>
            <a:r>
              <a:rPr lang="pt-BR" sz="2900" b="0" i="0" u="none" strike="noStrike"/>
              <a:t>Pertence ao bioma  Mata  Atlântica,  numa  faixa  de  300  km,  com ocorrência  de  variações  nos  ecossistemas  costeiros  e  em  áreas  nas  encostas  da  Serrado Espinhaço. </a:t>
            </a:r>
            <a:endParaRPr/>
          </a:p>
          <a:p>
            <a:pPr marL="342900" lvl="0" indent="-269240" algn="just" rtl="0">
              <a:spcBef>
                <a:spcPts val="232"/>
              </a:spcBef>
              <a:spcAft>
                <a:spcPts val="0"/>
              </a:spcAft>
              <a:buClr>
                <a:schemeClr val="dk1"/>
              </a:buClr>
              <a:buSzPct val="100000"/>
              <a:buNone/>
            </a:pPr>
            <a:endParaRPr sz="2900" b="0" i="0" u="none" strike="noStrike"/>
          </a:p>
          <a:p>
            <a:pPr marL="342900" lvl="0" indent="-342900" algn="just" rtl="0">
              <a:spcBef>
                <a:spcPts val="256"/>
              </a:spcBef>
              <a:spcAft>
                <a:spcPts val="0"/>
              </a:spcAft>
              <a:buClr>
                <a:schemeClr val="dk1"/>
              </a:buClr>
              <a:buSzPct val="100000"/>
              <a:buChar char="•"/>
            </a:pPr>
            <a:r>
              <a:rPr lang="pt-BR" sz="2900" b="0" i="0" u="none" strike="noStrike"/>
              <a:t>A  Mata  Atlântica  da  região  vem  sendo  significativamente  influenciada  pelo  uso  e ocupação  do  solo  no  território,  através  da  implementação  dos  diversos  ciclos  econômicos: pau  brasil,  açúcar,  pecuária,  ouro,  café  e  recentemente  devido  à  intensa  industrialização, levando a reflexos consideráveis nos recursos naturais, com a supressão de grande parte da cobertura  vegetal,  que  hoje,  encontra-se  preservada  apenas  na  forma de  fragmentos, encontrados principalmente nas Unidades de Conservação </a:t>
            </a:r>
            <a:r>
              <a:rPr lang="pt-BR" sz="3200" b="0" i="0" u="none" strike="noStrike"/>
              <a:t>(PRIANTI JUNIOR, 2009).</a:t>
            </a:r>
            <a:endParaRPr/>
          </a:p>
          <a:p>
            <a:pPr marL="342900" lvl="0" indent="-269240" algn="just" rtl="0">
              <a:spcBef>
                <a:spcPts val="232"/>
              </a:spcBef>
              <a:spcAft>
                <a:spcPts val="0"/>
              </a:spcAft>
              <a:buClr>
                <a:schemeClr val="dk1"/>
              </a:buClr>
              <a:buSzPct val="100000"/>
              <a:buNone/>
            </a:pPr>
            <a:endParaRPr sz="2900" b="0" i="0" u="none" strike="noStrike"/>
          </a:p>
          <a:p>
            <a:pPr marL="342900" lvl="0" indent="-342900" algn="just" rtl="0">
              <a:spcBef>
                <a:spcPts val="232"/>
              </a:spcBef>
              <a:spcAft>
                <a:spcPts val="0"/>
              </a:spcAft>
              <a:buClr>
                <a:schemeClr val="dk1"/>
              </a:buClr>
              <a:buSzPct val="100000"/>
              <a:buChar char="•"/>
            </a:pPr>
            <a:r>
              <a:rPr lang="pt-BR" sz="2900" b="0" i="0" u="none" strike="noStrike"/>
              <a:t>Esta   unidade   hidrográfica   abriga   cerca   de     8.000  indústrias agrupadas entre Jacareí e Taubaté –SP, contribuindo de forma significativa para o Produto Interno Bruto (PIB) nacional (BRASIL, 2006e).</a:t>
            </a:r>
            <a:endParaRPr/>
          </a:p>
          <a:p>
            <a:pPr marL="342900" lvl="0" indent="-269240" algn="just" rtl="0">
              <a:spcBef>
                <a:spcPts val="232"/>
              </a:spcBef>
              <a:spcAft>
                <a:spcPts val="0"/>
              </a:spcAft>
              <a:buClr>
                <a:schemeClr val="dk1"/>
              </a:buClr>
              <a:buSzPct val="100000"/>
              <a:buNone/>
            </a:pPr>
            <a:endParaRPr sz="2900">
              <a:solidFill>
                <a:srgbClr val="FF0000"/>
              </a:solidFill>
            </a:endParaRPr>
          </a:p>
          <a:p>
            <a:pPr marL="342900" lvl="0" indent="-342900" algn="just" rtl="0">
              <a:spcBef>
                <a:spcPts val="232"/>
              </a:spcBef>
              <a:spcAft>
                <a:spcPts val="0"/>
              </a:spcAft>
              <a:buClr>
                <a:srgbClr val="FF0000"/>
              </a:buClr>
              <a:buSzPct val="100000"/>
              <a:buChar char="•"/>
            </a:pPr>
            <a:r>
              <a:rPr lang="pt-BR" sz="2900">
                <a:solidFill>
                  <a:srgbClr val="FF0000"/>
                </a:solidFill>
              </a:rPr>
              <a:t>Não se esqueçam de citar e levar a referência bibliográfica completa para o último slide.</a:t>
            </a:r>
            <a:endParaRPr sz="2900" i="1">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52" name="Google Shape;152;p11"/>
          <p:cNvSpPr txBox="1">
            <a:spLocks noGrp="1"/>
          </p:cNvSpPr>
          <p:nvPr>
            <p:ph type="body" idx="1"/>
          </p:nvPr>
        </p:nvSpPr>
        <p:spPr>
          <a:xfrm>
            <a:off x="457200" y="764704"/>
            <a:ext cx="8229600" cy="5256584"/>
          </a:xfrm>
          <a:prstGeom prst="rect">
            <a:avLst/>
          </a:prstGeom>
          <a:noFill/>
          <a:ln>
            <a:noFill/>
          </a:ln>
        </p:spPr>
        <p:txBody>
          <a:bodyPr spcFirstLastPara="1" wrap="square" lIns="91425" tIns="45700" rIns="91425" bIns="45700" anchor="t" anchorCtr="0">
            <a:normAutofit fontScale="40000" lnSpcReduction="20000"/>
          </a:bodyPr>
          <a:lstStyle/>
          <a:p>
            <a:pPr marL="342900" lvl="0" indent="-342900" algn="just" rtl="0">
              <a:spcBef>
                <a:spcPts val="0"/>
              </a:spcBef>
              <a:spcAft>
                <a:spcPts val="0"/>
              </a:spcAft>
              <a:buClr>
                <a:schemeClr val="dk1"/>
              </a:buClr>
              <a:buSzPct val="100000"/>
              <a:buChar char="•"/>
            </a:pPr>
            <a:r>
              <a:rPr lang="pt-BR" sz="3000" b="1"/>
              <a:t>Materiais</a:t>
            </a:r>
            <a:endParaRPr/>
          </a:p>
          <a:p>
            <a:pPr marL="342900" lvl="0" indent="-342900" algn="just" rtl="0">
              <a:spcBef>
                <a:spcPts val="240"/>
              </a:spcBef>
              <a:spcAft>
                <a:spcPts val="0"/>
              </a:spcAft>
              <a:buClr>
                <a:schemeClr val="dk1"/>
              </a:buClr>
              <a:buSzPct val="100000"/>
              <a:buChar char="•"/>
            </a:pPr>
            <a:r>
              <a:rPr lang="pt-BR" sz="3000" b="1">
                <a:highlight>
                  <a:srgbClr val="FFFF00"/>
                </a:highlight>
              </a:rPr>
              <a:t>1) Levantamento Bibliográfico </a:t>
            </a:r>
            <a:endParaRPr/>
          </a:p>
          <a:p>
            <a:pPr marL="342900" lvl="0" indent="-342900" algn="just" rtl="0">
              <a:spcBef>
                <a:spcPts val="240"/>
              </a:spcBef>
              <a:spcAft>
                <a:spcPts val="0"/>
              </a:spcAft>
              <a:buClr>
                <a:schemeClr val="dk1"/>
              </a:buClr>
              <a:buSzPct val="100000"/>
              <a:buChar char="•"/>
            </a:pPr>
            <a:r>
              <a:rPr lang="pt-BR" sz="3000"/>
              <a:t>Informações e dados disponibilizados no IBGE, MMA, USGS, INPE, ANA e CBH-PS.</a:t>
            </a:r>
            <a:endParaRPr/>
          </a:p>
          <a:p>
            <a:pPr marL="342900" lvl="0" indent="-342900" algn="just" rtl="0">
              <a:spcBef>
                <a:spcPts val="240"/>
              </a:spcBef>
              <a:spcAft>
                <a:spcPts val="0"/>
              </a:spcAft>
              <a:buClr>
                <a:schemeClr val="dk1"/>
              </a:buClr>
              <a:buSzPct val="100000"/>
              <a:buChar char="•"/>
            </a:pPr>
            <a:r>
              <a:rPr lang="pt-BR" sz="3000"/>
              <a:t>Relatórios e publicações Comitê da Bacia Hidrográfica do Paraíba do Sul – (CBH-PS)</a:t>
            </a:r>
            <a:endParaRPr/>
          </a:p>
          <a:p>
            <a:pPr marL="342900" lvl="0" indent="-342900" algn="just" rtl="0">
              <a:spcBef>
                <a:spcPts val="240"/>
              </a:spcBef>
              <a:spcAft>
                <a:spcPts val="0"/>
              </a:spcAft>
              <a:buClr>
                <a:schemeClr val="dk1"/>
              </a:buClr>
              <a:buSzPct val="100000"/>
              <a:buChar char="•"/>
            </a:pPr>
            <a:r>
              <a:rPr lang="pt-BR" sz="3000"/>
              <a:t>Textos, teses, mestrados e artigos que abordem análise ambiental em bacias hidrográficas visando a recuperação da cobertura vegetal.</a:t>
            </a:r>
            <a:endParaRPr/>
          </a:p>
          <a:p>
            <a:pPr marL="342900" lvl="0" indent="-266700" algn="just" rtl="0">
              <a:spcBef>
                <a:spcPts val="240"/>
              </a:spcBef>
              <a:spcAft>
                <a:spcPts val="0"/>
              </a:spcAft>
              <a:buClr>
                <a:schemeClr val="dk1"/>
              </a:buClr>
              <a:buSzPct val="100000"/>
              <a:buNone/>
            </a:pPr>
            <a:endParaRPr sz="3000">
              <a:solidFill>
                <a:srgbClr val="FF0000"/>
              </a:solidFill>
            </a:endParaRPr>
          </a:p>
          <a:p>
            <a:pPr marL="342900" lvl="0" indent="-342900" algn="just" rtl="0">
              <a:spcBef>
                <a:spcPts val="240"/>
              </a:spcBef>
              <a:spcAft>
                <a:spcPts val="0"/>
              </a:spcAft>
              <a:buClr>
                <a:schemeClr val="dk1"/>
              </a:buClr>
              <a:buSzPct val="100000"/>
              <a:buChar char="•"/>
            </a:pPr>
            <a:r>
              <a:rPr lang="pt-BR" sz="3000" b="1">
                <a:highlight>
                  <a:srgbClr val="FFFF00"/>
                </a:highlight>
              </a:rPr>
              <a:t>2) Levantamento da Base Dados Digitais</a:t>
            </a:r>
            <a:endParaRPr/>
          </a:p>
          <a:p>
            <a:pPr marL="342900" lvl="0" indent="-342900" algn="l" rtl="0">
              <a:spcBef>
                <a:spcPts val="240"/>
              </a:spcBef>
              <a:spcAft>
                <a:spcPts val="0"/>
              </a:spcAft>
              <a:buClr>
                <a:schemeClr val="dk1"/>
              </a:buClr>
              <a:buSzPct val="100000"/>
              <a:buChar char="•"/>
            </a:pPr>
            <a:r>
              <a:rPr lang="pt-BR" sz="3000"/>
              <a:t>Limites do município Jacareí, SP, escala 1: 250 000 / IBGE/2019 formato </a:t>
            </a:r>
            <a:r>
              <a:rPr lang="pt-BR" sz="3000" i="1"/>
              <a:t>shapefile</a:t>
            </a:r>
            <a:r>
              <a:rPr lang="pt-BR" sz="3000"/>
              <a:t> (</a:t>
            </a:r>
            <a:r>
              <a:rPr lang="pt-BR" sz="3000" u="sng">
                <a:solidFill>
                  <a:schemeClr val="hlink"/>
                </a:solidFill>
                <a:hlinkClick r:id="rId3"/>
              </a:rPr>
              <a:t>https://www.ibge.gov.br/geociencias/organizacao-do-territorio/15774-malhas.html?=&amp;t=downloads</a:t>
            </a:r>
            <a:r>
              <a:rPr lang="pt-BR" sz="3000"/>
              <a:t>).</a:t>
            </a:r>
            <a:endParaRPr/>
          </a:p>
          <a:p>
            <a:pPr marL="342900" lvl="0" indent="-342900" algn="l" rtl="0">
              <a:spcBef>
                <a:spcPts val="240"/>
              </a:spcBef>
              <a:spcAft>
                <a:spcPts val="0"/>
              </a:spcAft>
              <a:buClr>
                <a:schemeClr val="dk1"/>
              </a:buClr>
              <a:buSzPct val="100000"/>
              <a:buChar char="•"/>
            </a:pPr>
            <a:r>
              <a:rPr lang="pt-BR" sz="3000"/>
              <a:t>Limite das sub-bacias da Bacia hidrográfica do Paraíba do Sul, escala 1: 50 000 / ANA, formato shapefile (</a:t>
            </a:r>
            <a:r>
              <a:rPr lang="pt-BR" sz="3000" u="sng">
                <a:solidFill>
                  <a:schemeClr val="hlink"/>
                </a:solidFill>
                <a:hlinkClick r:id="rId4"/>
              </a:rPr>
              <a:t>https://metadados.ana.gov.br/geonetwork/srv/pt/metadata.show?id=458&amp;currTab=simple</a:t>
            </a:r>
            <a:r>
              <a:rPr lang="pt-BR" sz="3000"/>
              <a:t>).</a:t>
            </a:r>
            <a:endParaRPr/>
          </a:p>
          <a:p>
            <a:pPr marL="342900" lvl="0" indent="-342900" algn="l" rtl="0">
              <a:spcBef>
                <a:spcPts val="240"/>
              </a:spcBef>
              <a:spcAft>
                <a:spcPts val="0"/>
              </a:spcAft>
              <a:buClr>
                <a:schemeClr val="dk1"/>
              </a:buClr>
              <a:buSzPct val="100000"/>
              <a:buChar char="•"/>
            </a:pPr>
            <a:r>
              <a:rPr lang="pt-BR" sz="3000"/>
              <a:t>Carta topográfica de Jacareí / hidrografia, SP, escala 1:50 000 / IBGE, formato dgn (</a:t>
            </a:r>
            <a:r>
              <a:rPr lang="pt-BR" sz="3000" u="sng">
                <a:solidFill>
                  <a:schemeClr val="hlink"/>
                </a:solidFill>
                <a:hlinkClick r:id="rId5"/>
              </a:rPr>
              <a:t>https://www.ibge.gov.br/geociencias/downloads-geociencias.html</a:t>
            </a:r>
            <a:r>
              <a:rPr lang="pt-BR" sz="3000"/>
              <a:t>).</a:t>
            </a:r>
            <a:endParaRPr/>
          </a:p>
          <a:p>
            <a:pPr marL="342900" lvl="0" indent="-342900" algn="just" rtl="0">
              <a:spcBef>
                <a:spcPts val="240"/>
              </a:spcBef>
              <a:spcAft>
                <a:spcPts val="0"/>
              </a:spcAft>
              <a:buClr>
                <a:schemeClr val="dk1"/>
              </a:buClr>
              <a:buSzPct val="100000"/>
              <a:buChar char="•"/>
            </a:pPr>
            <a:r>
              <a:rPr lang="pt-BR" sz="3000"/>
              <a:t>Modelo Digital de elevação ASTERGDEM, escala aproximada 1:50 000.</a:t>
            </a:r>
            <a:endParaRPr/>
          </a:p>
          <a:p>
            <a:pPr marL="342900" lvl="0" indent="-342900" algn="just" rtl="0">
              <a:spcBef>
                <a:spcPts val="240"/>
              </a:spcBef>
              <a:spcAft>
                <a:spcPts val="0"/>
              </a:spcAft>
              <a:buClr>
                <a:schemeClr val="dk1"/>
              </a:buClr>
              <a:buSzPct val="100000"/>
              <a:buChar char="•"/>
            </a:pPr>
            <a:r>
              <a:rPr lang="pt-BR" sz="3000"/>
              <a:t>(</a:t>
            </a:r>
            <a:r>
              <a:rPr lang="pt-BR" sz="3000" u="sng">
                <a:solidFill>
                  <a:schemeClr val="hlink"/>
                </a:solidFill>
                <a:hlinkClick r:id="rId6"/>
              </a:rPr>
              <a:t>https://earthdata.nasa.gov/learn/articles/new-aster-gdem</a:t>
            </a:r>
            <a:r>
              <a:rPr lang="pt-BR" sz="3000"/>
              <a:t>)</a:t>
            </a:r>
            <a:endParaRPr/>
          </a:p>
          <a:p>
            <a:pPr marL="342900" lvl="0" indent="-342900" algn="just" rtl="0">
              <a:spcBef>
                <a:spcPts val="240"/>
              </a:spcBef>
              <a:spcAft>
                <a:spcPts val="0"/>
              </a:spcAft>
              <a:buClr>
                <a:schemeClr val="dk1"/>
              </a:buClr>
              <a:buSzPct val="100000"/>
              <a:buChar char="•"/>
            </a:pPr>
            <a:r>
              <a:rPr lang="pt-BR" sz="3000"/>
              <a:t>Uma Imagens do satélite Landsat 5 (Land Remote Sensing Satellite), sensor TM (Thematic Mapper), órbita 219, ponto 76, data da aquisição 29/09/2000 (ID: LT05_L1TP_219076_20000929_20161213_01_T1). </a:t>
            </a:r>
            <a:endParaRPr/>
          </a:p>
          <a:p>
            <a:pPr marL="342900" lvl="0" indent="-342900" algn="just" rtl="0">
              <a:spcBef>
                <a:spcPts val="240"/>
              </a:spcBef>
              <a:spcAft>
                <a:spcPts val="0"/>
              </a:spcAft>
              <a:buClr>
                <a:schemeClr val="dk1"/>
              </a:buClr>
              <a:buSzPct val="100000"/>
              <a:buChar char="•"/>
            </a:pPr>
            <a:r>
              <a:rPr lang="pt-BR" sz="3000"/>
              <a:t>Uma imagem do satélite Landsat 8 (Land Remote Sensing Satellite), sensor OLI (Operational Terra Imagery), órbita 219, ponto 76, data da aquisição 04/09/2000 (ID: LC08_L1TP_219076_20200904_20200917_01_T1). </a:t>
            </a:r>
            <a:endParaRPr/>
          </a:p>
          <a:p>
            <a:pPr marL="342900" lvl="0" indent="-342900" algn="just" rtl="0">
              <a:spcBef>
                <a:spcPts val="240"/>
              </a:spcBef>
              <a:spcAft>
                <a:spcPts val="0"/>
              </a:spcAft>
              <a:buClr>
                <a:schemeClr val="dk1"/>
              </a:buClr>
              <a:buSzPct val="100000"/>
              <a:buChar char="•"/>
            </a:pPr>
            <a:r>
              <a:rPr lang="pt-BR" sz="3000"/>
              <a:t>Ambas as imagens fornecidas sem custos pela USGS (United States Geological Survey), com </a:t>
            </a:r>
            <a:r>
              <a:rPr lang="pt-BR" sz="3000" i="1"/>
              <a:t>Level 2 </a:t>
            </a:r>
            <a:r>
              <a:rPr lang="pt-BR" sz="3000"/>
              <a:t>(correção geométrica, radiométrica e georreferenciamento pelo MDE GLS2000 para UTM/WGS84 e correção atmosférica com 30 metros de resolução espacial, com banda aerossol e dados climáticos do MODIS gerados pelo Earth Resources Observation and Science (EROS).</a:t>
            </a:r>
            <a:endParaRPr/>
          </a:p>
          <a:p>
            <a:pPr marL="342900" lvl="0" indent="-342900" algn="just" rtl="0">
              <a:spcBef>
                <a:spcPts val="240"/>
              </a:spcBef>
              <a:spcAft>
                <a:spcPts val="0"/>
              </a:spcAft>
              <a:buClr>
                <a:schemeClr val="dk1"/>
              </a:buClr>
              <a:buSzPct val="100000"/>
              <a:buChar char="•"/>
            </a:pPr>
            <a:r>
              <a:rPr lang="pt-BR" sz="3000"/>
              <a:t>Dados do censo demográfico e econômico, 2010 / IBGE (</a:t>
            </a:r>
            <a:r>
              <a:rPr lang="pt-BR" sz="3000" u="sng">
                <a:solidFill>
                  <a:schemeClr val="hlink"/>
                </a:solidFill>
                <a:hlinkClick r:id="rId7"/>
              </a:rPr>
              <a:t>https://www.ibge.gov.br/estatisticas/downloads-estatisticas.html</a:t>
            </a:r>
            <a:r>
              <a:rPr lang="pt-BR" sz="3000"/>
              <a:t>).</a:t>
            </a:r>
            <a:endParaRPr/>
          </a:p>
          <a:p>
            <a:pPr marL="342900" lvl="0" indent="-342900" algn="just" rtl="0">
              <a:spcBef>
                <a:spcPts val="240"/>
              </a:spcBef>
              <a:spcAft>
                <a:spcPts val="0"/>
              </a:spcAft>
              <a:buClr>
                <a:schemeClr val="dk1"/>
              </a:buClr>
              <a:buSzPct val="100000"/>
              <a:buChar char="•"/>
            </a:pPr>
            <a:r>
              <a:rPr lang="pt-BR" sz="3000"/>
              <a:t>Malha censitária recorte para o município de Jacareí, 2010 / IBGE (</a:t>
            </a:r>
            <a:r>
              <a:rPr lang="pt-BR" sz="3000" u="sng">
                <a:solidFill>
                  <a:schemeClr val="hlink"/>
                </a:solidFill>
                <a:hlinkClick r:id="rId8"/>
              </a:rPr>
              <a:t>https://www.ibge.gov.br/geociencias/organizacao-do-territorio/malhas-territoriais/26565-malhas-de-setores-censitarios-divisoes-intramunicipais.html?=&amp;t=downloads</a:t>
            </a:r>
            <a:r>
              <a:rPr lang="pt-BR" sz="3000"/>
              <a:t>).</a:t>
            </a:r>
            <a:endParaRPr/>
          </a:p>
          <a:p>
            <a:pPr marL="342900" lvl="0" indent="-342900" algn="just" rtl="0">
              <a:spcBef>
                <a:spcPts val="240"/>
              </a:spcBef>
              <a:spcAft>
                <a:spcPts val="0"/>
              </a:spcAft>
              <a:buClr>
                <a:schemeClr val="dk1"/>
              </a:buClr>
              <a:buSzPct val="100000"/>
              <a:buChar char="•"/>
            </a:pPr>
            <a:r>
              <a:rPr lang="pt-BR" sz="3000"/>
              <a:t>  Mapa de solos (ROSSI,2017) e Mapa de geologia (FUNCATE) ambos levantamentos disponíveis no Datageo (para download pedológico (</a:t>
            </a:r>
            <a:r>
              <a:rPr lang="pt-BR" sz="3000" u="sng">
                <a:solidFill>
                  <a:schemeClr val="hlink"/>
                </a:solidFill>
                <a:hlinkClick r:id="rId9"/>
              </a:rPr>
              <a:t>https://datageo.ambiente.sp.gov.br/navegar</a:t>
            </a:r>
            <a:r>
              <a:rPr lang="pt-BR" sz="3000"/>
              <a:t>).</a:t>
            </a:r>
            <a:endParaRPr/>
          </a:p>
          <a:p>
            <a:pPr marL="342900" lvl="0" indent="-342900" algn="just" rtl="0">
              <a:spcBef>
                <a:spcPts val="280"/>
              </a:spcBef>
              <a:spcAft>
                <a:spcPts val="0"/>
              </a:spcAft>
              <a:buClr>
                <a:srgbClr val="FF0000"/>
              </a:buClr>
              <a:buSzPct val="100000"/>
              <a:buChar char="•"/>
            </a:pPr>
            <a:r>
              <a:rPr lang="pt-BR" sz="3500" b="1">
                <a:solidFill>
                  <a:srgbClr val="FF0000"/>
                </a:solidFill>
              </a:rPr>
              <a:t>Pode falar um pouco sobre a série Landsat e o Aster e fonte USGS</a:t>
            </a:r>
            <a:endParaRPr sz="2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2"/>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lnSpcReduction="10000"/>
          </a:bodyPr>
          <a:lstStyle/>
          <a:p>
            <a:pPr marL="342900" lvl="0" indent="-342900" algn="ctr" rtl="0">
              <a:spcBef>
                <a:spcPts val="0"/>
              </a:spcBef>
              <a:spcAft>
                <a:spcPts val="0"/>
              </a:spcAft>
              <a:buClr>
                <a:schemeClr val="dk1"/>
              </a:buClr>
              <a:buSzPts val="2800"/>
              <a:buFont typeface="Tahoma"/>
              <a:buNone/>
            </a:pPr>
            <a:r>
              <a:rPr lang="pt-BR" sz="2800">
                <a:latin typeface="Tahoma"/>
                <a:ea typeface="Tahoma"/>
                <a:cs typeface="Tahoma"/>
                <a:sym typeface="Tahoma"/>
              </a:rPr>
              <a:t>SATÉLITE  TERRA  (multi-instrumento)</a:t>
            </a:r>
            <a:endParaRPr/>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ASTER</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MODIS</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MISR</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CERES </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MOPITT</a:t>
            </a:r>
            <a:endParaRPr/>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342900" algn="l" rtl="0">
              <a:spcBef>
                <a:spcPts val="280"/>
              </a:spcBef>
              <a:spcAft>
                <a:spcPts val="0"/>
              </a:spcAft>
              <a:buClr>
                <a:schemeClr val="dk1"/>
              </a:buClr>
              <a:buSzPts val="1400"/>
              <a:buFont typeface="Tahoma"/>
              <a:buNone/>
            </a:pPr>
            <a:r>
              <a:rPr lang="pt-BR" sz="1400">
                <a:latin typeface="Tahoma"/>
                <a:ea typeface="Tahoma"/>
                <a:cs typeface="Tahoma"/>
                <a:sym typeface="Tahoma"/>
              </a:rPr>
              <a:t>(ABRAMS e HOOK, 2002) </a:t>
            </a:r>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58" name="Google Shape;158;p12" descr="ASTER.jpg"/>
          <p:cNvPicPr preferRelativeResize="0"/>
          <p:nvPr/>
        </p:nvPicPr>
        <p:blipFill rotWithShape="1">
          <a:blip r:embed="rId3">
            <a:alphaModFix/>
          </a:blip>
          <a:srcRect/>
          <a:stretch/>
        </p:blipFill>
        <p:spPr>
          <a:xfrm>
            <a:off x="2857500" y="1857375"/>
            <a:ext cx="5786438" cy="4397375"/>
          </a:xfrm>
          <a:prstGeom prst="rect">
            <a:avLst/>
          </a:prstGeom>
          <a:noFill/>
          <a:ln>
            <a:noFill/>
          </a:ln>
        </p:spPr>
      </p:pic>
      <p:sp>
        <p:nvSpPr>
          <p:cNvPr id="159" name="Google Shape;159;p12"/>
          <p:cNvSpPr txBox="1"/>
          <p:nvPr/>
        </p:nvSpPr>
        <p:spPr>
          <a:xfrm>
            <a:off x="395536" y="188640"/>
            <a:ext cx="8229600" cy="792088"/>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Materiais e Métodos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sz="4400">
              <a:solidFill>
                <a:srgbClr val="C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3"/>
          <p:cNvSpPr txBox="1">
            <a:spLocks noGrp="1"/>
          </p:cNvSpPr>
          <p:nvPr>
            <p:ph type="title"/>
          </p:nvPr>
        </p:nvSpPr>
        <p:spPr>
          <a:xfrm>
            <a:off x="685800" y="260350"/>
            <a:ext cx="7772400" cy="8826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65" name="Google Shape;165;p13"/>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lnSpcReduction="10000"/>
          </a:bodyPr>
          <a:lstStyle/>
          <a:p>
            <a:pPr marL="342900" lvl="0" indent="-342900" algn="ctr" rtl="0">
              <a:spcBef>
                <a:spcPts val="0"/>
              </a:spcBef>
              <a:spcAft>
                <a:spcPts val="0"/>
              </a:spcAft>
              <a:buClr>
                <a:schemeClr val="dk1"/>
              </a:buClr>
              <a:buSzPct val="100000"/>
              <a:buFont typeface="Tahoma"/>
              <a:buNone/>
            </a:pPr>
            <a:r>
              <a:rPr lang="pt-BR" sz="2800">
                <a:latin typeface="Tahoma"/>
                <a:ea typeface="Tahoma"/>
                <a:cs typeface="Tahoma"/>
                <a:sym typeface="Tahoma"/>
              </a:rPr>
              <a:t>SATÉLITE  TERRA  (multi-instrumento)</a:t>
            </a:r>
            <a:endParaRPr/>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ASTER</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MODIS</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MISR</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CERES </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MOPITT</a:t>
            </a:r>
            <a:endParaRPr/>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(Programa SIHESP – FAPESP 2000 ) </a:t>
            </a:r>
            <a:endParaRPr/>
          </a:p>
          <a:p>
            <a:pPr marL="342900" lvl="0" indent="-201930" algn="l" rtl="0">
              <a:spcBef>
                <a:spcPts val="444"/>
              </a:spcBef>
              <a:spcAft>
                <a:spcPts val="0"/>
              </a:spcAft>
              <a:buClr>
                <a:schemeClr val="dk1"/>
              </a:buClr>
              <a:buSzPct val="100000"/>
              <a:buNone/>
            </a:pPr>
            <a:endParaRPr sz="2400">
              <a:latin typeface="Tahoma"/>
              <a:ea typeface="Tahoma"/>
              <a:cs typeface="Tahoma"/>
              <a:sym typeface="Tahoma"/>
            </a:endParaRPr>
          </a:p>
        </p:txBody>
      </p:sp>
      <p:pic>
        <p:nvPicPr>
          <p:cNvPr id="166" name="Google Shape;166;p13" descr="Satélite_Terra_aplicação1.jpg"/>
          <p:cNvPicPr preferRelativeResize="0"/>
          <p:nvPr/>
        </p:nvPicPr>
        <p:blipFill rotWithShape="1">
          <a:blip r:embed="rId3">
            <a:alphaModFix/>
          </a:blip>
          <a:srcRect/>
          <a:stretch/>
        </p:blipFill>
        <p:spPr>
          <a:xfrm>
            <a:off x="2357438" y="2214563"/>
            <a:ext cx="5764212" cy="367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685800" y="260350"/>
            <a:ext cx="7772400" cy="1492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72" name="Google Shape;172;p14"/>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Tahoma"/>
              <a:buNone/>
            </a:pPr>
            <a:r>
              <a:rPr lang="pt-BR" sz="2800">
                <a:latin typeface="Tahoma"/>
                <a:ea typeface="Tahoma"/>
                <a:cs typeface="Tahoma"/>
                <a:sym typeface="Tahoma"/>
              </a:rPr>
              <a:t>SATÉLITE ORBITAL :    ASTER/TERRA</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14 Bandas espectrais </a:t>
            </a:r>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73" name="Google Shape;173;p14" descr="aster_user_guide_so_bandas.jpg"/>
          <p:cNvPicPr preferRelativeResize="0"/>
          <p:nvPr/>
        </p:nvPicPr>
        <p:blipFill rotWithShape="1">
          <a:blip r:embed="rId3">
            <a:alphaModFix/>
          </a:blip>
          <a:srcRect/>
          <a:stretch/>
        </p:blipFill>
        <p:spPr>
          <a:xfrm>
            <a:off x="1285875" y="2357438"/>
            <a:ext cx="6357938" cy="4064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5"/>
          <p:cNvSpPr txBox="1">
            <a:spLocks noGrp="1"/>
          </p:cNvSpPr>
          <p:nvPr>
            <p:ph type="title"/>
          </p:nvPr>
        </p:nvSpPr>
        <p:spPr>
          <a:xfrm>
            <a:off x="685800" y="260350"/>
            <a:ext cx="7772400" cy="81121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79" name="Google Shape;179;p15"/>
          <p:cNvSpPr txBox="1">
            <a:spLocks noGrp="1"/>
          </p:cNvSpPr>
          <p:nvPr>
            <p:ph type="body" idx="1"/>
          </p:nvPr>
        </p:nvSpPr>
        <p:spPr>
          <a:xfrm>
            <a:off x="468313" y="1000125"/>
            <a:ext cx="8229600" cy="516572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Tahoma"/>
              <a:buNone/>
            </a:pPr>
            <a:r>
              <a:rPr lang="pt-BR" sz="2800">
                <a:latin typeface="Tahoma"/>
                <a:ea typeface="Tahoma"/>
                <a:cs typeface="Tahoma"/>
                <a:sym typeface="Tahoma"/>
              </a:rPr>
              <a:t> ASTER  </a:t>
            </a:r>
            <a:endParaRPr/>
          </a:p>
          <a:p>
            <a:pPr marL="342900" lvl="0" indent="-342900" algn="l" rtl="0">
              <a:spcBef>
                <a:spcPts val="560"/>
              </a:spcBef>
              <a:spcAft>
                <a:spcPts val="0"/>
              </a:spcAft>
              <a:buClr>
                <a:schemeClr val="dk1"/>
              </a:buClr>
              <a:buSzPts val="2800"/>
              <a:buFont typeface="Tahoma"/>
              <a:buNone/>
            </a:pPr>
            <a:r>
              <a:rPr lang="pt-BR" sz="2800">
                <a:latin typeface="Tahoma"/>
                <a:ea typeface="Tahoma"/>
                <a:cs typeface="Tahoma"/>
                <a:sym typeface="Tahoma"/>
              </a:rPr>
              <a:t>VNIR , SWIR, TIR  (</a:t>
            </a:r>
            <a:r>
              <a:rPr lang="pt-BR" sz="2400">
                <a:latin typeface="Tahoma"/>
                <a:ea typeface="Tahoma"/>
                <a:cs typeface="Tahoma"/>
                <a:sym typeface="Tahoma"/>
              </a:rPr>
              <a:t>14 Bandas espectrais)</a:t>
            </a:r>
            <a:endParaRPr/>
          </a:p>
          <a:p>
            <a:pPr marL="342900" lvl="0" indent="-342900" algn="l" rtl="0">
              <a:spcBef>
                <a:spcPts val="480"/>
              </a:spcBef>
              <a:spcAft>
                <a:spcPts val="0"/>
              </a:spcAft>
              <a:buClr>
                <a:schemeClr val="dk1"/>
              </a:buClr>
              <a:buSzPts val="2400"/>
              <a:buFont typeface="Calibri"/>
              <a:buNone/>
            </a:pPr>
            <a:endParaRPr sz="2400">
              <a:latin typeface="Tahoma"/>
              <a:ea typeface="Tahoma"/>
              <a:cs typeface="Tahoma"/>
              <a:sym typeface="Tahoma"/>
            </a:endParaRPr>
          </a:p>
          <a:p>
            <a:pPr marL="342900" lvl="0" indent="-342900" algn="l" rtl="0">
              <a:spcBef>
                <a:spcPts val="480"/>
              </a:spcBef>
              <a:spcAft>
                <a:spcPts val="0"/>
              </a:spcAft>
              <a:buClr>
                <a:schemeClr val="accent2"/>
              </a:buClr>
              <a:buSzPts val="2400"/>
              <a:buChar char="•"/>
            </a:pPr>
            <a:r>
              <a:rPr lang="pt-BR" sz="2400" b="1">
                <a:solidFill>
                  <a:schemeClr val="accent2"/>
                </a:solidFill>
                <a:latin typeface="Tahoma"/>
                <a:ea typeface="Tahoma"/>
                <a:cs typeface="Tahoma"/>
                <a:sym typeface="Tahoma"/>
              </a:rPr>
              <a:t>3 bandas no VNIR </a:t>
            </a:r>
            <a:endParaRPr/>
          </a:p>
          <a:p>
            <a:pPr marL="342900" lvl="0" indent="-342900" algn="l" rtl="0">
              <a:spcBef>
                <a:spcPts val="480"/>
              </a:spcBef>
              <a:spcAft>
                <a:spcPts val="0"/>
              </a:spcAft>
              <a:buClr>
                <a:schemeClr val="accent2"/>
              </a:buClr>
              <a:buSzPts val="2400"/>
              <a:buFont typeface="Tahoma"/>
              <a:buNone/>
            </a:pPr>
            <a:r>
              <a:rPr lang="pt-BR" sz="2400" b="1">
                <a:solidFill>
                  <a:schemeClr val="accent2"/>
                </a:solidFill>
                <a:latin typeface="Tahoma"/>
                <a:ea typeface="Tahoma"/>
                <a:cs typeface="Tahoma"/>
                <a:sym typeface="Tahoma"/>
              </a:rPr>
              <a:t>(</a:t>
            </a:r>
            <a:r>
              <a:rPr lang="pt-BR" sz="2400" b="1" i="1">
                <a:solidFill>
                  <a:schemeClr val="accent2"/>
                </a:solidFill>
                <a:latin typeface="Tahoma"/>
                <a:ea typeface="Tahoma"/>
                <a:cs typeface="Tahoma"/>
                <a:sym typeface="Tahoma"/>
              </a:rPr>
              <a:t>Very Near Infra Red</a:t>
            </a:r>
            <a:r>
              <a:rPr lang="pt-BR" sz="2400" b="1">
                <a:solidFill>
                  <a:schemeClr val="accent2"/>
                </a:solidFill>
                <a:latin typeface="Tahoma"/>
                <a:ea typeface="Tahoma"/>
                <a:cs typeface="Tahoma"/>
                <a:sym typeface="Tahoma"/>
              </a:rPr>
              <a:t>)</a:t>
            </a:r>
            <a:endParaRPr/>
          </a:p>
          <a:p>
            <a:pPr marL="342900" lvl="0" indent="-342900" algn="l" rtl="0">
              <a:spcBef>
                <a:spcPts val="480"/>
              </a:spcBef>
              <a:spcAft>
                <a:spcPts val="0"/>
              </a:spcAft>
              <a:buClr>
                <a:schemeClr val="dk1"/>
              </a:buClr>
              <a:buSzPts val="2400"/>
              <a:buFont typeface="Calibri"/>
              <a:buNone/>
            </a:pPr>
            <a:endParaRPr sz="2400" b="1">
              <a:solidFill>
                <a:schemeClr val="accent2"/>
              </a:solidFill>
              <a:latin typeface="Tahoma"/>
              <a:ea typeface="Tahoma"/>
              <a:cs typeface="Tahoma"/>
              <a:sym typeface="Tahoma"/>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resolução espacial de 15m</a:t>
            </a:r>
            <a:endParaRPr/>
          </a:p>
          <a:p>
            <a:pPr marL="342900" lvl="0" indent="-342900" algn="l" rtl="0">
              <a:spcBef>
                <a:spcPts val="220"/>
              </a:spcBef>
              <a:spcAft>
                <a:spcPts val="0"/>
              </a:spcAft>
              <a:buClr>
                <a:schemeClr val="dk1"/>
              </a:buClr>
              <a:buSzPts val="1100"/>
              <a:buFont typeface="Calibri"/>
              <a:buNone/>
            </a:pPr>
            <a:endParaRPr sz="1100">
              <a:latin typeface="Tahoma"/>
              <a:ea typeface="Tahoma"/>
              <a:cs typeface="Tahoma"/>
              <a:sym typeface="Tahoma"/>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Órbita along-track permite</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uma relação b.h fixa com </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boa fusão do par </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estereoscópico.</a:t>
            </a:r>
            <a:endParaRPr/>
          </a:p>
          <a:p>
            <a:pPr marL="342900" lvl="0" indent="-342900" algn="l" rtl="0">
              <a:spcBef>
                <a:spcPts val="480"/>
              </a:spcBef>
              <a:spcAft>
                <a:spcPts val="0"/>
              </a:spcAft>
              <a:buClr>
                <a:schemeClr val="dk1"/>
              </a:buClr>
              <a:buSzPts val="2400"/>
              <a:buFont typeface="Calibri"/>
              <a:buNone/>
            </a:pPr>
            <a:endParaRPr sz="2400">
              <a:latin typeface="Tahoma"/>
              <a:ea typeface="Tahoma"/>
              <a:cs typeface="Tahoma"/>
              <a:sym typeface="Tahoma"/>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80" name="Google Shape;180;p15" descr="ast14dem_AlongTrackGeometry.jpg"/>
          <p:cNvPicPr preferRelativeResize="0"/>
          <p:nvPr/>
        </p:nvPicPr>
        <p:blipFill rotWithShape="1">
          <a:blip r:embed="rId3">
            <a:alphaModFix/>
          </a:blip>
          <a:srcRect/>
          <a:stretch/>
        </p:blipFill>
        <p:spPr>
          <a:xfrm>
            <a:off x="4786313" y="2143125"/>
            <a:ext cx="3881437" cy="35861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6"/>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86" name="Google Shape;186;p16"/>
          <p:cNvSpPr txBox="1">
            <a:spLocks noGrp="1"/>
          </p:cNvSpPr>
          <p:nvPr>
            <p:ph type="body" idx="1"/>
          </p:nvPr>
        </p:nvSpPr>
        <p:spPr>
          <a:xfrm>
            <a:off x="457200" y="764704"/>
            <a:ext cx="8229600" cy="590465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400"/>
              <a:buChar char="•"/>
            </a:pPr>
            <a:r>
              <a:rPr lang="pt-BR" sz="3400" b="1"/>
              <a:t>Materiais </a:t>
            </a:r>
            <a:r>
              <a:rPr lang="pt-BR" sz="1600">
                <a:solidFill>
                  <a:srgbClr val="FF0000"/>
                </a:solidFill>
              </a:rPr>
              <a:t>(exemplo aquisição USGS landsat)</a:t>
            </a:r>
            <a:endParaRPr/>
          </a:p>
          <a:p>
            <a:pPr marL="342900" lvl="0" indent="-177800" algn="just" rtl="0">
              <a:spcBef>
                <a:spcPts val="520"/>
              </a:spcBef>
              <a:spcAft>
                <a:spcPts val="0"/>
              </a:spcAft>
              <a:buClr>
                <a:schemeClr val="dk1"/>
              </a:buClr>
              <a:buSzPts val="2600"/>
              <a:buNone/>
            </a:pPr>
            <a:endParaRPr sz="2600">
              <a:solidFill>
                <a:srgbClr val="FF0000"/>
              </a:solidFill>
            </a:endParaRPr>
          </a:p>
          <a:p>
            <a:pPr marL="342900" lvl="0" indent="-177800" algn="just" rtl="0">
              <a:spcBef>
                <a:spcPts val="520"/>
              </a:spcBef>
              <a:spcAft>
                <a:spcPts val="0"/>
              </a:spcAft>
              <a:buClr>
                <a:schemeClr val="dk1"/>
              </a:buClr>
              <a:buSzPts val="2600"/>
              <a:buNone/>
            </a:pPr>
            <a:endParaRPr sz="2600">
              <a:solidFill>
                <a:srgbClr val="FF0000"/>
              </a:solidFill>
            </a:endParaRPr>
          </a:p>
          <a:p>
            <a:pPr marL="342900" lvl="0" indent="-177800" algn="just" rtl="0">
              <a:spcBef>
                <a:spcPts val="520"/>
              </a:spcBef>
              <a:spcAft>
                <a:spcPts val="0"/>
              </a:spcAft>
              <a:buClr>
                <a:schemeClr val="dk1"/>
              </a:buClr>
              <a:buSzPts val="2600"/>
              <a:buNone/>
            </a:pPr>
            <a:endParaRPr sz="2600">
              <a:solidFill>
                <a:srgbClr val="FF0000"/>
              </a:solidFill>
            </a:endParaRPr>
          </a:p>
        </p:txBody>
      </p:sp>
      <p:pic>
        <p:nvPicPr>
          <p:cNvPr id="187" name="Google Shape;187;p16"/>
          <p:cNvPicPr preferRelativeResize="0"/>
          <p:nvPr/>
        </p:nvPicPr>
        <p:blipFill rotWithShape="1">
          <a:blip r:embed="rId3">
            <a:alphaModFix/>
          </a:blip>
          <a:srcRect/>
          <a:stretch/>
        </p:blipFill>
        <p:spPr>
          <a:xfrm>
            <a:off x="1331640" y="1813717"/>
            <a:ext cx="5925133" cy="38066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93" name="Google Shape;193;p17"/>
          <p:cNvSpPr txBox="1">
            <a:spLocks noGrp="1"/>
          </p:cNvSpPr>
          <p:nvPr>
            <p:ph type="body" idx="1"/>
          </p:nvPr>
        </p:nvSpPr>
        <p:spPr>
          <a:xfrm>
            <a:off x="457200" y="1196752"/>
            <a:ext cx="8229600" cy="492941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Char char="•"/>
            </a:pPr>
            <a:r>
              <a:rPr lang="pt-BR" sz="2400">
                <a:highlight>
                  <a:srgbClr val="FFFF00"/>
                </a:highlight>
              </a:rPr>
              <a:t>3) Aquisição de Hardware e Software </a:t>
            </a:r>
            <a:endParaRPr/>
          </a:p>
          <a:p>
            <a:pPr marL="342900" lvl="0" indent="-342900" algn="just" rtl="0">
              <a:spcBef>
                <a:spcPts val="480"/>
              </a:spcBef>
              <a:spcAft>
                <a:spcPts val="0"/>
              </a:spcAft>
              <a:buClr>
                <a:schemeClr val="dk1"/>
              </a:buClr>
              <a:buSzPts val="2400"/>
              <a:buChar char="•"/>
            </a:pPr>
            <a:r>
              <a:rPr lang="pt-BR" sz="2400"/>
              <a:t>Notebook pessoais e/ou o Laboratório Geoprocessamento da Fatec Jacareí</a:t>
            </a:r>
            <a:endParaRPr/>
          </a:p>
          <a:p>
            <a:pPr marL="342900" lvl="0" indent="-342900" algn="just" rtl="0">
              <a:spcBef>
                <a:spcPts val="480"/>
              </a:spcBef>
              <a:spcAft>
                <a:spcPts val="0"/>
              </a:spcAft>
              <a:buClr>
                <a:schemeClr val="dk1"/>
              </a:buClr>
              <a:buSzPts val="2400"/>
              <a:buChar char="•"/>
            </a:pPr>
            <a:r>
              <a:rPr lang="pt-BR" sz="2400"/>
              <a:t>software SIG de licença </a:t>
            </a:r>
            <a:r>
              <a:rPr lang="pt-BR" sz="2400" i="1"/>
              <a:t>free</a:t>
            </a:r>
            <a:r>
              <a:rPr lang="pt-BR" sz="2400"/>
              <a:t> QGIS versão 3.4 (madeira) e Spring 5.2</a:t>
            </a:r>
            <a:endParaRPr/>
          </a:p>
          <a:p>
            <a:pPr marL="342900" lvl="0" indent="-342900" algn="just" rtl="0">
              <a:spcBef>
                <a:spcPts val="480"/>
              </a:spcBef>
              <a:spcAft>
                <a:spcPts val="0"/>
              </a:spcAft>
              <a:buClr>
                <a:schemeClr val="dk1"/>
              </a:buClr>
              <a:buSzPts val="2400"/>
              <a:buChar char="•"/>
            </a:pPr>
            <a:r>
              <a:rPr lang="pt-BR" sz="2400"/>
              <a:t>Excel (gráficos)</a:t>
            </a:r>
            <a:endParaRPr/>
          </a:p>
          <a:p>
            <a:pPr marL="342900" lvl="0" indent="-342900" algn="just" rtl="0">
              <a:spcBef>
                <a:spcPts val="480"/>
              </a:spcBef>
              <a:spcAft>
                <a:spcPts val="0"/>
              </a:spcAft>
              <a:buClr>
                <a:schemeClr val="dk1"/>
              </a:buClr>
              <a:buSzPts val="2400"/>
              <a:buChar char="•"/>
            </a:pPr>
            <a:r>
              <a:rPr lang="pt-BR" sz="2400"/>
              <a:t> </a:t>
            </a:r>
            <a:r>
              <a:rPr lang="pt-BR" sz="2400">
                <a:solidFill>
                  <a:srgbClr val="FF0000"/>
                </a:solidFill>
              </a:rPr>
              <a:t>pode falar um pouco do QGIS e do SPRING</a:t>
            </a:r>
            <a:endParaRPr/>
          </a:p>
          <a:p>
            <a:pPr marL="342900" lvl="0" indent="-190500" algn="just" rtl="0">
              <a:spcBef>
                <a:spcPts val="480"/>
              </a:spcBef>
              <a:spcAft>
                <a:spcPts val="0"/>
              </a:spcAft>
              <a:buClr>
                <a:schemeClr val="dk1"/>
              </a:buClr>
              <a:buSzPts val="2400"/>
              <a:buNone/>
            </a:pPr>
            <a:endParaRPr sz="2400"/>
          </a:p>
          <a:p>
            <a:pPr marL="342900" lvl="0" indent="-190500" algn="just" rtl="0">
              <a:spcBef>
                <a:spcPts val="480"/>
              </a:spcBef>
              <a:spcAft>
                <a:spcPts val="0"/>
              </a:spcAft>
              <a:buClr>
                <a:schemeClr val="dk1"/>
              </a:buClr>
              <a:buSzPts val="2400"/>
              <a:buNone/>
            </a:pPr>
            <a:endParaRPr sz="2400">
              <a:solidFill>
                <a:srgbClr val="0000FF"/>
              </a:solidFill>
            </a:endParaRPr>
          </a:p>
        </p:txBody>
      </p:sp>
      <p:sp>
        <p:nvSpPr>
          <p:cNvPr id="194" name="Google Shape;194;p17"/>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8"/>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00" name="Google Shape;200;p18"/>
          <p:cNvSpPr txBox="1">
            <a:spLocks noGrp="1"/>
          </p:cNvSpPr>
          <p:nvPr>
            <p:ph type="body" idx="1"/>
          </p:nvPr>
        </p:nvSpPr>
        <p:spPr>
          <a:xfrm>
            <a:off x="457200" y="1196752"/>
            <a:ext cx="8229600" cy="492941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000"/>
              <a:buChar char="•"/>
            </a:pPr>
            <a:r>
              <a:rPr lang="pt-BR" sz="3000" b="1"/>
              <a:t>Materiais</a:t>
            </a:r>
            <a:endParaRPr/>
          </a:p>
          <a:p>
            <a:pPr marL="342900" lvl="0" indent="-342900" algn="just" rtl="0">
              <a:spcBef>
                <a:spcPts val="480"/>
              </a:spcBef>
              <a:spcAft>
                <a:spcPts val="0"/>
              </a:spcAft>
              <a:buClr>
                <a:srgbClr val="FF0000"/>
              </a:buClr>
              <a:buSzPts val="2400"/>
              <a:buChar char="•"/>
            </a:pPr>
            <a:r>
              <a:rPr lang="pt-BR" sz="2400">
                <a:solidFill>
                  <a:srgbClr val="FF0000"/>
                </a:solidFill>
              </a:rPr>
              <a:t>3. (Exemplo SPRING)</a:t>
            </a:r>
            <a:endParaRPr/>
          </a:p>
          <a:p>
            <a:pPr marL="342900" lvl="0" indent="-342900" algn="just" rtl="0">
              <a:spcBef>
                <a:spcPts val="320"/>
              </a:spcBef>
              <a:spcAft>
                <a:spcPts val="0"/>
              </a:spcAft>
              <a:buClr>
                <a:srgbClr val="0000FF"/>
              </a:buClr>
              <a:buSzPts val="1600"/>
              <a:buChar char="•"/>
            </a:pPr>
            <a:r>
              <a:rPr lang="pt-BR" sz="1600">
                <a:solidFill>
                  <a:srgbClr val="0000FF"/>
                </a:solidFill>
              </a:rPr>
              <a:t>Em 1986, a Divisão de Processamento de Imagens (DPI), lançou o sistema SITIM (Sistema de Tratamento de Imagens) para o ambiente MS-DOS e posteriormente desenvolveu um sistema de informação geográfica denominado SGI. Os dois sistemas passaram a operar de forma integrada, dando origem ao que veio a ser conhecido como sistema SITIM/SGI. A partir de 1991, iniciou-se o desenvolvimento do SPRING sua interface combina aplicações comandadas por "menus" e uma linguagem de consulta e manipulação espacial. A partir de 1996, o software foi liberado via Internet, com usuários disseminados pelo mundo inteiro (acesso em 28/05/2020  </a:t>
            </a:r>
            <a:r>
              <a:rPr lang="pt-BR" sz="1600" u="sng">
                <a:solidFill>
                  <a:srgbClr val="0000FF"/>
                </a:solidFill>
                <a:hlinkClick r:id="rId3">
                  <a:extLst>
                    <a:ext uri="{A12FA001-AC4F-418D-AE19-62706E023703}">
                      <ahyp:hlinkClr xmlns:ahyp="http://schemas.microsoft.com/office/drawing/2018/hyperlinkcolor" val="tx"/>
                    </a:ext>
                  </a:extLst>
                </a:hlinkClick>
              </a:rPr>
              <a:t>http://www.dpi.inpe.br/DPI/institucional/pessoal/histórico</a:t>
            </a:r>
            <a:r>
              <a:rPr lang="pt-BR" sz="1600">
                <a:solidFill>
                  <a:srgbClr val="0000FF"/>
                </a:solidFill>
              </a:rPr>
              <a:t>).</a:t>
            </a:r>
            <a:endParaRPr/>
          </a:p>
          <a:p>
            <a:pPr marL="342900" lvl="0" indent="-190500" algn="just" rtl="0">
              <a:spcBef>
                <a:spcPts val="480"/>
              </a:spcBef>
              <a:spcAft>
                <a:spcPts val="0"/>
              </a:spcAft>
              <a:buClr>
                <a:schemeClr val="dk1"/>
              </a:buClr>
              <a:buSzPts val="2400"/>
              <a:buNone/>
            </a:pPr>
            <a:endParaRPr sz="2400"/>
          </a:p>
          <a:p>
            <a:pPr marL="342900" lvl="0" indent="-190500" algn="just" rtl="0">
              <a:spcBef>
                <a:spcPts val="480"/>
              </a:spcBef>
              <a:spcAft>
                <a:spcPts val="0"/>
              </a:spcAft>
              <a:buClr>
                <a:schemeClr val="dk1"/>
              </a:buClr>
              <a:buSzPts val="2400"/>
              <a:buNone/>
            </a:pPr>
            <a:endParaRPr sz="2400">
              <a:solidFill>
                <a:srgbClr val="0000FF"/>
              </a:solidFill>
            </a:endParaRPr>
          </a:p>
        </p:txBody>
      </p:sp>
      <p:sp>
        <p:nvSpPr>
          <p:cNvPr id="201" name="Google Shape;201;p18"/>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2" name="Google Shape;202;p18"/>
          <p:cNvPicPr preferRelativeResize="0"/>
          <p:nvPr/>
        </p:nvPicPr>
        <p:blipFill rotWithShape="1">
          <a:blip r:embed="rId4">
            <a:alphaModFix/>
          </a:blip>
          <a:srcRect/>
          <a:stretch/>
        </p:blipFill>
        <p:spPr>
          <a:xfrm>
            <a:off x="2667000" y="4126885"/>
            <a:ext cx="3810000" cy="1965325"/>
          </a:xfrm>
          <a:prstGeom prst="rect">
            <a:avLst/>
          </a:prstGeom>
          <a:noFill/>
          <a:ln>
            <a:noFill/>
          </a:ln>
        </p:spPr>
      </p:pic>
      <p:sp>
        <p:nvSpPr>
          <p:cNvPr id="203" name="Google Shape;203;p18"/>
          <p:cNvSpPr/>
          <p:nvPr/>
        </p:nvSpPr>
        <p:spPr>
          <a:xfrm>
            <a:off x="-183232" y="6131553"/>
            <a:ext cx="91440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200"/>
              <a:buFont typeface="Arial"/>
              <a:buNone/>
            </a:pPr>
            <a:r>
              <a:rPr lang="pt-BR" sz="1200" b="1" i="0" u="none" strike="noStrike" cap="none">
                <a:solidFill>
                  <a:schemeClr val="dk1"/>
                </a:solidFill>
                <a:latin typeface="Arial"/>
                <a:ea typeface="Arial"/>
                <a:cs typeface="Arial"/>
                <a:sym typeface="Arial"/>
              </a:rPr>
              <a:t>"Pai do SPRING" (SITIM/SGI)</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9"/>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09" name="Google Shape;209;p19"/>
          <p:cNvSpPr txBox="1">
            <a:spLocks noGrp="1"/>
          </p:cNvSpPr>
          <p:nvPr>
            <p:ph type="body" idx="1"/>
          </p:nvPr>
        </p:nvSpPr>
        <p:spPr>
          <a:xfrm>
            <a:off x="457200" y="980728"/>
            <a:ext cx="8229600" cy="5832648"/>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just" rtl="0">
              <a:spcBef>
                <a:spcPts val="0"/>
              </a:spcBef>
              <a:spcAft>
                <a:spcPts val="0"/>
              </a:spcAft>
              <a:buClr>
                <a:schemeClr val="dk1"/>
              </a:buClr>
              <a:buSzPct val="100000"/>
              <a:buChar char="•"/>
            </a:pPr>
            <a:r>
              <a:rPr lang="pt-BR" sz="2600" b="1"/>
              <a:t>Métodos</a:t>
            </a:r>
            <a:endParaRPr/>
          </a:p>
          <a:p>
            <a:pPr marL="342900" lvl="0" indent="-342900" algn="just" rtl="0">
              <a:spcBef>
                <a:spcPts val="308"/>
              </a:spcBef>
              <a:spcAft>
                <a:spcPts val="0"/>
              </a:spcAft>
              <a:buClr>
                <a:schemeClr val="dk1"/>
              </a:buClr>
              <a:buSzPct val="100000"/>
              <a:buChar char="•"/>
            </a:pPr>
            <a:r>
              <a:rPr lang="pt-BR" sz="2200">
                <a:highlight>
                  <a:srgbClr val="FFFF00"/>
                </a:highlight>
              </a:rPr>
              <a:t>4) Entrada da base dados em SIG; </a:t>
            </a:r>
            <a:endParaRPr/>
          </a:p>
          <a:p>
            <a:pPr marL="342900" lvl="0" indent="-342900" algn="l" rtl="0">
              <a:spcBef>
                <a:spcPts val="308"/>
              </a:spcBef>
              <a:spcAft>
                <a:spcPts val="0"/>
              </a:spcAft>
              <a:buClr>
                <a:schemeClr val="dk1"/>
              </a:buClr>
              <a:buSzPct val="100000"/>
              <a:buChar char="•"/>
            </a:pPr>
            <a:r>
              <a:rPr lang="pt-BR" sz="2200"/>
              <a:t>Importação dos limites do município Jacareí, SP, escala 1: 250 000 / IBGE/2019 formato </a:t>
            </a:r>
            <a:r>
              <a:rPr lang="pt-BR" sz="2200" i="1"/>
              <a:t>shapefile</a:t>
            </a:r>
            <a:r>
              <a:rPr lang="pt-BR" sz="2200"/>
              <a:t>.</a:t>
            </a:r>
            <a:endParaRPr/>
          </a:p>
          <a:p>
            <a:pPr marL="342900" lvl="0" indent="-342900" algn="l" rtl="0">
              <a:spcBef>
                <a:spcPts val="308"/>
              </a:spcBef>
              <a:spcAft>
                <a:spcPts val="0"/>
              </a:spcAft>
              <a:buClr>
                <a:schemeClr val="dk1"/>
              </a:buClr>
              <a:buSzPct val="100000"/>
              <a:buChar char="•"/>
            </a:pPr>
            <a:r>
              <a:rPr lang="pt-BR" sz="2200"/>
              <a:t>Importação dos limites das sub-bacias da Bacia hidrográfica do Paraíba do Sul, escala 1: 50 000 / ANA, formato shapefile.</a:t>
            </a:r>
            <a:endParaRPr/>
          </a:p>
          <a:p>
            <a:pPr marL="342900" lvl="0" indent="-342900" algn="l" rtl="0">
              <a:spcBef>
                <a:spcPts val="308"/>
              </a:spcBef>
              <a:spcAft>
                <a:spcPts val="0"/>
              </a:spcAft>
              <a:buClr>
                <a:schemeClr val="dk1"/>
              </a:buClr>
              <a:buSzPct val="100000"/>
              <a:buChar char="•"/>
            </a:pPr>
            <a:r>
              <a:rPr lang="pt-BR" sz="2200"/>
              <a:t>Importação da hidrografia da Carta topográfica de Jacareí, SP, escala 1:50 000 / IBGE, formato dgn.</a:t>
            </a:r>
            <a:endParaRPr/>
          </a:p>
          <a:p>
            <a:pPr marL="342900" lvl="0" indent="-342900" algn="l" rtl="0">
              <a:spcBef>
                <a:spcPts val="308"/>
              </a:spcBef>
              <a:spcAft>
                <a:spcPts val="0"/>
              </a:spcAft>
              <a:buClr>
                <a:schemeClr val="dk1"/>
              </a:buClr>
              <a:buSzPct val="100000"/>
              <a:buChar char="•"/>
            </a:pPr>
            <a:r>
              <a:rPr lang="pt-BR" sz="2200"/>
              <a:t>Importação do Modelo Digital de elevação ASTERGDEM, escala aproximada 1:50 000.</a:t>
            </a:r>
            <a:endParaRPr/>
          </a:p>
          <a:p>
            <a:pPr marL="342900" lvl="0" indent="-342900" algn="l" rtl="0">
              <a:spcBef>
                <a:spcPts val="308"/>
              </a:spcBef>
              <a:spcAft>
                <a:spcPts val="0"/>
              </a:spcAft>
              <a:buClr>
                <a:schemeClr val="dk1"/>
              </a:buClr>
              <a:buSzPct val="100000"/>
              <a:buChar char="•"/>
            </a:pPr>
            <a:r>
              <a:rPr lang="pt-BR" sz="2200"/>
              <a:t>Importação da imagem do satélite Landsat 5 (Land Remote Sensing Satellite), sensor TM (Thematic Mapper), órbita 219, ponto 76, data da aquisição 29/09/2000 (ID: LT05_L1TP_219076_20000929_20161213_01_T1). </a:t>
            </a:r>
            <a:endParaRPr/>
          </a:p>
          <a:p>
            <a:pPr marL="342900" lvl="0" indent="-342900" algn="l" rtl="0">
              <a:spcBef>
                <a:spcPts val="308"/>
              </a:spcBef>
              <a:spcAft>
                <a:spcPts val="0"/>
              </a:spcAft>
              <a:buClr>
                <a:schemeClr val="dk1"/>
              </a:buClr>
              <a:buSzPct val="100000"/>
              <a:buChar char="•"/>
            </a:pPr>
            <a:r>
              <a:rPr lang="pt-BR" sz="2200"/>
              <a:t>Importação da imagem do satélite Landsat 8 (Land Remote Sensing Satellite), sensor OLI (Operational Terra Imagery), órbita 219, ponto 76, data da aquisição 04/09/2000 (ID: LC08_L1TP_219076_20200904_20200917_01_T1). </a:t>
            </a:r>
            <a:endParaRPr/>
          </a:p>
          <a:p>
            <a:pPr marL="342900" lvl="0" indent="-342900" algn="l" rtl="0">
              <a:spcBef>
                <a:spcPts val="308"/>
              </a:spcBef>
              <a:spcAft>
                <a:spcPts val="0"/>
              </a:spcAft>
              <a:buClr>
                <a:schemeClr val="dk1"/>
              </a:buClr>
              <a:buSzPct val="100000"/>
              <a:buChar char="•"/>
            </a:pPr>
            <a:r>
              <a:rPr lang="pt-BR" sz="2200"/>
              <a:t>Importação no formato tabular dos Dados do censo demográfico e econômico, 2010 / IBGE.</a:t>
            </a:r>
            <a:endParaRPr/>
          </a:p>
          <a:p>
            <a:pPr marL="342900" lvl="0" indent="-342900" algn="l" rtl="0">
              <a:spcBef>
                <a:spcPts val="308"/>
              </a:spcBef>
              <a:spcAft>
                <a:spcPts val="0"/>
              </a:spcAft>
              <a:buClr>
                <a:schemeClr val="dk1"/>
              </a:buClr>
              <a:buSzPct val="100000"/>
              <a:buChar char="•"/>
            </a:pPr>
            <a:r>
              <a:rPr lang="pt-BR" sz="2200"/>
              <a:t>Importação da Malha censitária recorte para o município de Jacareí, 2010 / IBGE.</a:t>
            </a:r>
            <a:endParaRPr/>
          </a:p>
          <a:p>
            <a:pPr marL="342900" lvl="0" indent="-342900" algn="l" rtl="0">
              <a:spcBef>
                <a:spcPts val="308"/>
              </a:spcBef>
              <a:spcAft>
                <a:spcPts val="0"/>
              </a:spcAft>
              <a:buClr>
                <a:schemeClr val="dk1"/>
              </a:buClr>
              <a:buSzPct val="100000"/>
              <a:buChar char="•"/>
            </a:pPr>
            <a:r>
              <a:rPr lang="pt-BR" sz="2200"/>
              <a:t>Importação do Mapa de solos (ROSSI,2017) e Mapa de geologia (FUNCATE).</a:t>
            </a:r>
            <a:endParaRPr/>
          </a:p>
          <a:p>
            <a:pPr marL="342900" lvl="0" indent="-342900" algn="l" rtl="0">
              <a:spcBef>
                <a:spcPts val="308"/>
              </a:spcBef>
              <a:spcAft>
                <a:spcPts val="0"/>
              </a:spcAft>
              <a:buClr>
                <a:schemeClr val="dk1"/>
              </a:buClr>
              <a:buSzPct val="100000"/>
              <a:buChar char="•"/>
            </a:pPr>
            <a:r>
              <a:rPr lang="pt-BR" sz="2200"/>
              <a:t>Todos os dados serão importados ambiente SIG (QGIS, SPRING).</a:t>
            </a:r>
            <a:endParaRPr/>
          </a:p>
          <a:p>
            <a:pPr marL="342900" lvl="0" indent="-245109" algn="just" rtl="0">
              <a:spcBef>
                <a:spcPts val="308"/>
              </a:spcBef>
              <a:spcAft>
                <a:spcPts val="0"/>
              </a:spcAft>
              <a:buClr>
                <a:schemeClr val="dk1"/>
              </a:buClr>
              <a:buSzPct val="100000"/>
              <a:buNone/>
            </a:pPr>
            <a:endParaRPr sz="2200"/>
          </a:p>
          <a:p>
            <a:pPr marL="342900" lvl="0" indent="-342900" algn="just" rtl="0">
              <a:spcBef>
                <a:spcPts val="308"/>
              </a:spcBef>
              <a:spcAft>
                <a:spcPts val="0"/>
              </a:spcAft>
              <a:buClr>
                <a:schemeClr val="dk1"/>
              </a:buClr>
              <a:buSzPct val="100000"/>
              <a:buChar char="•"/>
            </a:pPr>
            <a:r>
              <a:rPr lang="pt-BR" sz="2200">
                <a:highlight>
                  <a:srgbClr val="FFFF00"/>
                </a:highlight>
              </a:rPr>
              <a:t>5) Modelização da informação espacial;</a:t>
            </a:r>
            <a:endParaRPr/>
          </a:p>
          <a:p>
            <a:pPr marL="342900" lvl="0" indent="-342900" algn="just" rtl="0">
              <a:spcBef>
                <a:spcPts val="308"/>
              </a:spcBef>
              <a:spcAft>
                <a:spcPts val="0"/>
              </a:spcAft>
              <a:buClr>
                <a:schemeClr val="dk1"/>
              </a:buClr>
              <a:buSzPct val="100000"/>
              <a:buChar char="•"/>
            </a:pPr>
            <a:r>
              <a:rPr lang="pt-BR" sz="2200"/>
              <a:t>Recorte das imagens Landsat, Modelo digital de Elevação, Mapa de Hidrografia, Solos e Geologia para o retângulo envolvente da área de estudo.</a:t>
            </a:r>
            <a:endParaRPr/>
          </a:p>
          <a:p>
            <a:pPr marL="342900" lvl="0" indent="-342900" algn="just" rtl="0">
              <a:spcBef>
                <a:spcPts val="308"/>
              </a:spcBef>
              <a:spcAft>
                <a:spcPts val="0"/>
              </a:spcAft>
              <a:buClr>
                <a:schemeClr val="dk1"/>
              </a:buClr>
              <a:buSzPct val="100000"/>
              <a:buChar char="•"/>
            </a:pPr>
            <a:r>
              <a:rPr lang="pt-BR" sz="2200"/>
              <a:t>Entrada da Malha censitária e Dados do censo no formato, </a:t>
            </a:r>
            <a:r>
              <a:rPr lang="pt-BR" sz="2200" i="1"/>
              <a:t>shapefile </a:t>
            </a:r>
            <a:r>
              <a:rPr lang="pt-BR" sz="2200"/>
              <a:t>e tabular respectivamente  para a área de estudo. </a:t>
            </a:r>
            <a:endParaRPr/>
          </a:p>
          <a:p>
            <a:pPr marL="342900" lvl="0" indent="-342900" algn="just" rtl="0">
              <a:spcBef>
                <a:spcPts val="308"/>
              </a:spcBef>
              <a:spcAft>
                <a:spcPts val="0"/>
              </a:spcAft>
              <a:buClr>
                <a:schemeClr val="dk1"/>
              </a:buClr>
              <a:buSzPct val="100000"/>
              <a:buChar char="•"/>
            </a:pPr>
            <a:r>
              <a:rPr lang="pt-BR" sz="2200"/>
              <a:t>Recorte dos dados de queimadas para a área de estudo, </a:t>
            </a:r>
            <a:endParaRPr/>
          </a:p>
          <a:p>
            <a:pPr marL="342900" lvl="0" indent="-342900" algn="just" rtl="0">
              <a:spcBef>
                <a:spcPts val="308"/>
              </a:spcBef>
              <a:spcAft>
                <a:spcPts val="0"/>
              </a:spcAft>
              <a:buClr>
                <a:schemeClr val="dk1"/>
              </a:buClr>
              <a:buSzPct val="100000"/>
              <a:buChar char="•"/>
            </a:pPr>
            <a:r>
              <a:rPr lang="pt-BR" sz="2200"/>
              <a:t>Todos os dados espaciais serão convertidos para o sistema de coordenadas UTM/SIRGAS (2000).</a:t>
            </a:r>
            <a:endParaRPr/>
          </a:p>
          <a:p>
            <a:pPr marL="342900" lvl="0" indent="-342900" algn="just" rtl="0">
              <a:spcBef>
                <a:spcPts val="308"/>
              </a:spcBef>
              <a:spcAft>
                <a:spcPts val="0"/>
              </a:spcAft>
              <a:buClr>
                <a:schemeClr val="dk1"/>
              </a:buClr>
              <a:buSzPct val="100000"/>
              <a:buChar char="•"/>
            </a:pPr>
            <a:r>
              <a:rPr lang="pt-BR" sz="2200"/>
              <a:t>Demais ajustes necessários para o  adequado processamento dos dados.</a:t>
            </a:r>
            <a:endParaRPr/>
          </a:p>
          <a:p>
            <a:pPr marL="342900" lvl="0" indent="-249555" algn="just" rtl="0">
              <a:spcBef>
                <a:spcPts val="294"/>
              </a:spcBef>
              <a:spcAft>
                <a:spcPts val="0"/>
              </a:spcAft>
              <a:buClr>
                <a:schemeClr val="dk1"/>
              </a:buClr>
              <a:buSzPct val="100000"/>
              <a:buNone/>
            </a:pPr>
            <a:endParaRPr sz="2100"/>
          </a:p>
          <a:p>
            <a:pPr marL="342900" lvl="0" indent="-236220" algn="just" rtl="0">
              <a:spcBef>
                <a:spcPts val="336"/>
              </a:spcBef>
              <a:spcAft>
                <a:spcPts val="0"/>
              </a:spcAft>
              <a:buClr>
                <a:schemeClr val="dk1"/>
              </a:buClr>
              <a:buSzPct val="100000"/>
              <a:buNone/>
            </a:pP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395536" y="580497"/>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Breve Introdução /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Justificativa do Trabalho.</a:t>
            </a:r>
            <a:br>
              <a:rPr lang="pt-BR" sz="3200" b="1" i="1">
                <a:solidFill>
                  <a:srgbClr val="003366"/>
                </a:solidFill>
                <a:latin typeface="Tahoma"/>
                <a:ea typeface="Tahoma"/>
                <a:cs typeface="Tahoma"/>
                <a:sym typeface="Tahoma"/>
              </a:rPr>
            </a:br>
            <a:endParaRPr>
              <a:solidFill>
                <a:srgbClr val="C00000"/>
              </a:solidFill>
            </a:endParaRPr>
          </a:p>
        </p:txBody>
      </p:sp>
      <p:sp>
        <p:nvSpPr>
          <p:cNvPr id="96" name="Google Shape;96;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40000" lnSpcReduction="20000"/>
          </a:bodyPr>
          <a:lstStyle/>
          <a:p>
            <a:pPr marL="0" lvl="0" indent="0" algn="just" rtl="0">
              <a:spcBef>
                <a:spcPts val="0"/>
              </a:spcBef>
              <a:spcAft>
                <a:spcPts val="0"/>
              </a:spcAft>
              <a:buClr>
                <a:schemeClr val="dk1"/>
              </a:buClr>
              <a:buSzPct val="100000"/>
              <a:buNone/>
            </a:pPr>
            <a:r>
              <a:rPr lang="pt-BR" sz="2400" dirty="0">
                <a:solidFill>
                  <a:srgbClr val="000000"/>
                </a:solidFill>
              </a:rPr>
              <a:t>A falta de moradia para a população de baixa renda, principalmente nas grandes e médias cidades, tem dado causa às invasões e loteamentos irregulares, que vêm se constituindo num dos maiores problemas da atualidade, como a desagregação social. (FREITAS,...)</a:t>
            </a:r>
          </a:p>
          <a:p>
            <a:pPr marL="0" lvl="0" indent="0" algn="just" rtl="0">
              <a:spcBef>
                <a:spcPts val="336"/>
              </a:spcBef>
              <a:spcAft>
                <a:spcPts val="0"/>
              </a:spcAft>
              <a:buClr>
                <a:schemeClr val="dk1"/>
              </a:buClr>
              <a:buSzPct val="100000"/>
              <a:buNone/>
            </a:pPr>
            <a:endParaRPr lang="pt-BR" sz="2400" dirty="0">
              <a:solidFill>
                <a:srgbClr val="000000"/>
              </a:solidFill>
            </a:endParaRPr>
          </a:p>
          <a:p>
            <a:pPr marL="0" lvl="0" indent="0" algn="just" rtl="0">
              <a:spcBef>
                <a:spcPts val="336"/>
              </a:spcBef>
              <a:spcAft>
                <a:spcPts val="0"/>
              </a:spcAft>
              <a:buClr>
                <a:schemeClr val="dk1"/>
              </a:buClr>
              <a:buSzPct val="100000"/>
              <a:buNone/>
            </a:pPr>
            <a:r>
              <a:rPr lang="pt-BR" sz="2400" dirty="0">
                <a:solidFill>
                  <a:srgbClr val="000000"/>
                </a:solidFill>
              </a:rPr>
              <a:t>Dado a isso, tem levado à formação de assentamentos irregulares, sem a mínima estrutura, serviços básicos, áreas verdes e institucionais. Consequentemente, as pessoas que ali vivem, sem a presença do Estado, se constituem num alvo fácil para a expansão do crime, geralmente comandado por organizações criminosas, onde encontram um campo propício para o tráfico e outras práticas criminosas. (FREITAS,...)</a:t>
            </a:r>
          </a:p>
          <a:p>
            <a:pPr marL="0" lvl="0" indent="0" algn="just" rtl="0">
              <a:spcBef>
                <a:spcPts val="336"/>
              </a:spcBef>
              <a:spcAft>
                <a:spcPts val="0"/>
              </a:spcAft>
              <a:buClr>
                <a:schemeClr val="dk1"/>
              </a:buClr>
              <a:buSzPct val="100000"/>
              <a:buNone/>
            </a:pPr>
            <a:endParaRPr lang="pt-BR" sz="2400" dirty="0">
              <a:solidFill>
                <a:srgbClr val="0070C0"/>
              </a:solidFill>
            </a:endParaRPr>
          </a:p>
          <a:p>
            <a:pPr marL="0" lvl="0" indent="0" algn="just" rtl="0">
              <a:spcBef>
                <a:spcPts val="336"/>
              </a:spcBef>
              <a:spcAft>
                <a:spcPts val="0"/>
              </a:spcAft>
              <a:buClr>
                <a:schemeClr val="dk1"/>
              </a:buClr>
              <a:buSzPct val="100000"/>
              <a:buNone/>
            </a:pPr>
            <a:r>
              <a:rPr lang="pt-BR" dirty="0">
                <a:solidFill>
                  <a:srgbClr val="FF0000"/>
                </a:solidFill>
              </a:rPr>
              <a:t>Como o munícipio lidou com esta situação ao longo do tempo, ver noticias jornal, o trabalhos publicados de como a prefeitura vem conduzindo esses casos no munícipio, apontar as dificuldades encontradas pelo poder público ??? Sempre citar a fonte bibliográfica.</a:t>
            </a:r>
          </a:p>
          <a:p>
            <a:pPr marL="0" lvl="0" indent="0" algn="just" rtl="0">
              <a:spcBef>
                <a:spcPts val="336"/>
              </a:spcBef>
              <a:spcAft>
                <a:spcPts val="0"/>
              </a:spcAft>
              <a:buClr>
                <a:schemeClr val="dk1"/>
              </a:buClr>
              <a:buSzPct val="100000"/>
              <a:buNone/>
            </a:pPr>
            <a:endParaRPr lang="pt-BR" dirty="0">
              <a:solidFill>
                <a:srgbClr val="FF0000"/>
              </a:solidFill>
            </a:endParaRPr>
          </a:p>
          <a:p>
            <a:pPr marL="0" lvl="0" indent="0" algn="just" rtl="0">
              <a:spcBef>
                <a:spcPts val="336"/>
              </a:spcBef>
              <a:spcAft>
                <a:spcPts val="0"/>
              </a:spcAft>
              <a:buClr>
                <a:schemeClr val="dk1"/>
              </a:buClr>
              <a:buSzPct val="100000"/>
              <a:buNone/>
            </a:pPr>
            <a:r>
              <a:rPr lang="pt-BR" dirty="0">
                <a:solidFill>
                  <a:srgbClr val="FF0000"/>
                </a:solidFill>
              </a:rPr>
              <a:t>Como a tecnologia SIG pode auxiliar nesses casos, verificar trabalhos publicados sobre esse tema e os resultados obtidos ???</a:t>
            </a:r>
          </a:p>
          <a:p>
            <a:pPr marL="0" lvl="0" indent="0" rtl="0">
              <a:spcBef>
                <a:spcPts val="336"/>
              </a:spcBef>
              <a:spcAft>
                <a:spcPts val="0"/>
              </a:spcAft>
              <a:buClr>
                <a:schemeClr val="dk1"/>
              </a:buClr>
              <a:buSzPct val="100000"/>
              <a:buNone/>
            </a:pPr>
            <a:r>
              <a:rPr lang="pt-BR" sz="1800" b="0" i="0" dirty="0">
                <a:solidFill>
                  <a:srgbClr val="000000"/>
                </a:solidFill>
                <a:effectLst/>
                <a:latin typeface="Calibri" panose="020F0502020204030204" pitchFamily="34" charset="0"/>
              </a:rPr>
              <a:t>O SIG é um “conjunto de programas, equipamentos, metodologia, dados e pessoas (usuários), perfeitamente integrados, de forma a tornar possível a coleta, o armazenamento, o processamento e a análise de dados georreferenciados, bem como a produção de informação derivada de sua aplicação” (TEIXEIRA, 1995, p. 20).</a:t>
            </a:r>
            <a:r>
              <a:rPr lang="pt-BR" dirty="0"/>
              <a:t> </a:t>
            </a:r>
          </a:p>
          <a:p>
            <a:pPr marL="0" lvl="0" indent="0" rtl="0">
              <a:spcBef>
                <a:spcPts val="336"/>
              </a:spcBef>
              <a:spcAft>
                <a:spcPts val="0"/>
              </a:spcAft>
              <a:buClr>
                <a:schemeClr val="dk1"/>
              </a:buClr>
              <a:buSzPct val="100000"/>
              <a:buNone/>
            </a:pPr>
            <a:r>
              <a:rPr lang="pt-BR" dirty="0"/>
              <a:t>“</a:t>
            </a:r>
            <a:r>
              <a:rPr lang="pt-BR" sz="1800" b="0" i="0" dirty="0">
                <a:solidFill>
                  <a:srgbClr val="000000"/>
                </a:solidFill>
                <a:effectLst/>
                <a:latin typeface="Calibri" panose="020F0502020204030204" pitchFamily="34" charset="0"/>
              </a:rPr>
              <a:t>Além disso, o SIG agiliza o direcionamento das decisões das prefeituras</a:t>
            </a:r>
            <a:r>
              <a:rPr lang="pt-BR" dirty="0"/>
              <a:t> ”</a:t>
            </a:r>
          </a:p>
          <a:p>
            <a:pPr marL="0" lvl="0" indent="0" rtl="0">
              <a:spcBef>
                <a:spcPts val="336"/>
              </a:spcBef>
              <a:spcAft>
                <a:spcPts val="0"/>
              </a:spcAft>
              <a:buClr>
                <a:schemeClr val="dk1"/>
              </a:buClr>
              <a:buSzPct val="100000"/>
              <a:buNone/>
            </a:pPr>
            <a:r>
              <a:rPr lang="pt-BR" dirty="0"/>
              <a:t>“</a:t>
            </a:r>
            <a:r>
              <a:rPr lang="pt-BR" sz="1800" b="0" i="0" dirty="0">
                <a:solidFill>
                  <a:srgbClr val="000000"/>
                </a:solidFill>
                <a:effectLst/>
                <a:latin typeface="Calibri" panose="020F0502020204030204" pitchFamily="34" charset="0"/>
              </a:rPr>
              <a:t>Em Tupã, uma cidade localizada no estado de São Paulo, a 530 km de distância da capital, a Prefeitura adotou a implantação do SIG, para resolver alguns problemas </a:t>
            </a:r>
            <a:r>
              <a:rPr lang="pt-BR" sz="1800" b="0" i="0">
                <a:solidFill>
                  <a:srgbClr val="000000"/>
                </a:solidFill>
                <a:effectLst/>
                <a:latin typeface="Calibri" panose="020F0502020204030204" pitchFamily="34" charset="0"/>
              </a:rPr>
              <a:t>habituais que continuam </a:t>
            </a:r>
            <a:r>
              <a:rPr lang="pt-BR" sz="1800" b="0" i="0" dirty="0">
                <a:solidFill>
                  <a:srgbClr val="000000"/>
                </a:solidFill>
                <a:effectLst/>
                <a:latin typeface="Calibri" panose="020F0502020204030204" pitchFamily="34" charset="0"/>
              </a:rPr>
              <a:t>aos longos de anos.</a:t>
            </a:r>
            <a:r>
              <a:rPr lang="pt-BR" dirty="0"/>
              <a:t> “</a:t>
            </a:r>
          </a:p>
          <a:p>
            <a:pPr marL="0" lvl="0" indent="0" rtl="0">
              <a:spcBef>
                <a:spcPts val="336"/>
              </a:spcBef>
              <a:spcAft>
                <a:spcPts val="0"/>
              </a:spcAft>
              <a:buClr>
                <a:schemeClr val="dk1"/>
              </a:buClr>
              <a:buSzPct val="100000"/>
              <a:buNone/>
            </a:pPr>
            <a:r>
              <a:rPr lang="pt-BR" dirty="0"/>
              <a:t>(</a:t>
            </a:r>
            <a:r>
              <a:rPr lang="pt-BR" sz="3200" dirty="0">
                <a:highlight>
                  <a:srgbClr val="FFFFFF"/>
                </a:highlight>
              </a:rPr>
              <a:t>Revista ANAP Brasil)</a:t>
            </a:r>
            <a:br>
              <a:rPr lang="pt-BR" dirty="0"/>
            </a:br>
            <a:endParaRPr lang="pt-BR" dirty="0">
              <a:solidFill>
                <a:srgbClr val="FF0000"/>
              </a:solidFill>
            </a:endParaRPr>
          </a:p>
          <a:p>
            <a:pPr marL="0" lvl="0" indent="0" algn="just" rtl="0">
              <a:spcBef>
                <a:spcPts val="336"/>
              </a:spcBef>
              <a:spcAft>
                <a:spcPts val="0"/>
              </a:spcAft>
              <a:buClr>
                <a:schemeClr val="dk1"/>
              </a:buClr>
              <a:buSzPct val="100000"/>
              <a:buNone/>
            </a:pPr>
            <a:endParaRPr dirty="0"/>
          </a:p>
          <a:p>
            <a:pPr marL="0" lvl="0" indent="0" algn="just" rtl="0">
              <a:spcBef>
                <a:spcPts val="336"/>
              </a:spcBef>
              <a:spcAft>
                <a:spcPts val="0"/>
              </a:spcAft>
              <a:buClr>
                <a:schemeClr val="dk1"/>
              </a:buClr>
              <a:buSzPct val="100000"/>
              <a:buNone/>
            </a:pPr>
            <a:r>
              <a:rPr lang="pt-BR" sz="2400" dirty="0"/>
              <a:t>Na cidade de Jacareí/SP uma área de propriedade particular foi invadida em meados de 2016, onde pessoas que </a:t>
            </a:r>
            <a:r>
              <a:rPr lang="pt-BR" sz="2400" dirty="0">
                <a:highlight>
                  <a:srgbClr val="FFFF00"/>
                </a:highlight>
              </a:rPr>
              <a:t>não possuíam moradia própria, não teriam condições de pagar aluguel e estão cadastradas no Programa Minha Casa Minha Vida, entraram no local devido à difícil situação em que se encontravam. </a:t>
            </a:r>
            <a:r>
              <a:rPr lang="pt-BR" sz="2400" dirty="0"/>
              <a:t> (FREITAS,...)</a:t>
            </a:r>
            <a:endParaRPr dirty="0">
              <a:highlight>
                <a:srgbClr val="FFFF00"/>
              </a:highlight>
            </a:endParaRPr>
          </a:p>
          <a:p>
            <a:pPr marL="0" lvl="0" indent="0" algn="just" rtl="0">
              <a:spcBef>
                <a:spcPts val="336"/>
              </a:spcBef>
              <a:spcAft>
                <a:spcPts val="0"/>
              </a:spcAft>
              <a:buClr>
                <a:schemeClr val="dk1"/>
              </a:buClr>
              <a:buSzPct val="100000"/>
              <a:buNone/>
            </a:pPr>
            <a:r>
              <a:rPr lang="pt-BR" sz="2400" dirty="0"/>
              <a:t>Proprietários do local tentaram retirar as pessoas mas não conseguiram e em menos de 1 ano as pessoas já se apossaram e começaram a construir no local, hoje são 400 pessoas que moram na região e as casas até já são de alvenaria.</a:t>
            </a:r>
            <a:endParaRPr dirty="0"/>
          </a:p>
          <a:p>
            <a:pPr marL="0" lvl="0" indent="0" algn="just" rtl="0">
              <a:spcBef>
                <a:spcPts val="336"/>
              </a:spcBef>
              <a:spcAft>
                <a:spcPts val="0"/>
              </a:spcAft>
              <a:buClr>
                <a:schemeClr val="dk1"/>
              </a:buClr>
              <a:buSzPct val="100000"/>
              <a:buNone/>
            </a:pPr>
            <a:r>
              <a:rPr lang="pt-BR" sz="2400" dirty="0"/>
              <a:t>A pesquisa propõe um estudo temporal da área para análise do rápido crescimento urbano e de como isso afetou o solo de forma ambiental e as famílias que ali residem atualmente.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0"/>
          <p:cNvSpPr txBox="1">
            <a:spLocks noGrp="1"/>
          </p:cNvSpPr>
          <p:nvPr>
            <p:ph type="title"/>
          </p:nvPr>
        </p:nvSpPr>
        <p:spPr>
          <a:xfrm>
            <a:off x="444252" y="44624"/>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15" name="Google Shape;215;p20"/>
          <p:cNvSpPr txBox="1">
            <a:spLocks noGrp="1"/>
          </p:cNvSpPr>
          <p:nvPr>
            <p:ph type="body" idx="1"/>
          </p:nvPr>
        </p:nvSpPr>
        <p:spPr>
          <a:xfrm>
            <a:off x="457200" y="857320"/>
            <a:ext cx="8229600" cy="5832648"/>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just" rtl="0">
              <a:spcBef>
                <a:spcPts val="0"/>
              </a:spcBef>
              <a:spcAft>
                <a:spcPts val="0"/>
              </a:spcAft>
              <a:buClr>
                <a:schemeClr val="dk1"/>
              </a:buClr>
              <a:buSzPct val="100000"/>
              <a:buChar char="•"/>
            </a:pPr>
            <a:r>
              <a:rPr lang="pt-BR" sz="2600" b="1"/>
              <a:t>Métodos</a:t>
            </a:r>
            <a:endParaRPr/>
          </a:p>
          <a:p>
            <a:pPr marL="342900" lvl="0" indent="-342931" algn="just" rtl="0">
              <a:spcBef>
                <a:spcPts val="325"/>
              </a:spcBef>
              <a:spcAft>
                <a:spcPts val="0"/>
              </a:spcAft>
              <a:buClr>
                <a:schemeClr val="dk1"/>
              </a:buClr>
              <a:buSzPct val="100000"/>
              <a:buChar char="•"/>
            </a:pPr>
            <a:r>
              <a:rPr lang="pt-BR" sz="2100">
                <a:highlight>
                  <a:srgbClr val="FFFF00"/>
                </a:highlight>
              </a:rPr>
              <a:t>6) Processamento dos dados;</a:t>
            </a:r>
            <a:endParaRPr/>
          </a:p>
          <a:p>
            <a:pPr marL="342900" lvl="0" indent="-342900" algn="just" rtl="0">
              <a:spcBef>
                <a:spcPts val="372"/>
              </a:spcBef>
              <a:spcAft>
                <a:spcPts val="0"/>
              </a:spcAft>
              <a:buClr>
                <a:schemeClr val="dk1"/>
              </a:buClr>
              <a:buSzPct val="100000"/>
              <a:buChar char="•"/>
            </a:pPr>
            <a:r>
              <a:rPr lang="pt-BR" sz="2400"/>
              <a:t>Contraste das imagens, composição colorida, identificação de áreas amostrais para o emprego da classificação supervisionada com algoritmo Maxver (Moreira, 2007) </a:t>
            </a:r>
            <a:r>
              <a:rPr lang="pt-BR" sz="2400">
                <a:solidFill>
                  <a:srgbClr val="FF0000"/>
                </a:solidFill>
              </a:rPr>
              <a:t>ver também um trabalho que tenha empregado análise temporal utilizando Landsat 8 e Landsat 5 e bastar citar aqui</a:t>
            </a:r>
            <a:r>
              <a:rPr lang="pt-BR" sz="2400"/>
              <a:t>.</a:t>
            </a:r>
            <a:endParaRPr/>
          </a:p>
          <a:p>
            <a:pPr marL="342900" lvl="0" indent="-342900" algn="just" rtl="0">
              <a:spcBef>
                <a:spcPts val="372"/>
              </a:spcBef>
              <a:spcAft>
                <a:spcPts val="0"/>
              </a:spcAft>
              <a:buClr>
                <a:schemeClr val="dk1"/>
              </a:buClr>
              <a:buSzPct val="100000"/>
              <a:buChar char="•"/>
            </a:pPr>
            <a:r>
              <a:rPr lang="pt-BR" sz="2400"/>
              <a:t>A partir do Modelo Digital de Elevação ASTERGDEM será definido o mapa hipsométrico e de declividade (PERINI </a:t>
            </a:r>
            <a:r>
              <a:rPr lang="pt-BR" sz="2400" i="1"/>
              <a:t>et al.,</a:t>
            </a:r>
            <a:r>
              <a:rPr lang="pt-BR" sz="2400"/>
              <a:t>2013).</a:t>
            </a:r>
            <a:endParaRPr/>
          </a:p>
          <a:p>
            <a:pPr marL="342900" lvl="0" indent="-342900" algn="just" rtl="0">
              <a:spcBef>
                <a:spcPts val="372"/>
              </a:spcBef>
              <a:spcAft>
                <a:spcPts val="0"/>
              </a:spcAft>
              <a:buClr>
                <a:schemeClr val="dk1"/>
              </a:buClr>
              <a:buSzPct val="100000"/>
              <a:buChar char="•"/>
            </a:pPr>
            <a:r>
              <a:rPr lang="pt-BR" sz="2400"/>
              <a:t>Definição de Áreas de Proteção Permanente APPs da rede hidrográfica da bacia do Paraíba do Sul nos limites do município de Jacareí, SP  conforme operações espaciais descritas em Rosa (2011).</a:t>
            </a:r>
            <a:endParaRPr/>
          </a:p>
          <a:p>
            <a:pPr marL="342900" lvl="0" indent="-342900" algn="just" rtl="0">
              <a:spcBef>
                <a:spcPts val="372"/>
              </a:spcBef>
              <a:spcAft>
                <a:spcPts val="0"/>
              </a:spcAft>
              <a:buClr>
                <a:schemeClr val="dk1"/>
              </a:buClr>
              <a:buSzPct val="100000"/>
              <a:buChar char="•"/>
            </a:pPr>
            <a:r>
              <a:rPr lang="pt-BR" sz="2400"/>
              <a:t>Identificação a partir de mapas classificados da malha censitária da densidade demográfica e da renda per capita visando a exclusão de áreas densamente povoadas e economicamente ativas em função do processo histórico de ocupação já consolidado inviabilizando recuperação de áreas degradadas (acesso 08/11/2020 </a:t>
            </a:r>
            <a:r>
              <a:rPr lang="pt-BR" sz="2400" u="sng">
                <a:solidFill>
                  <a:srgbClr val="0000FF"/>
                </a:solidFill>
                <a:hlinkClick r:id="rId3">
                  <a:extLst>
                    <a:ext uri="{A12FA001-AC4F-418D-AE19-62706E023703}">
                      <ahyp:hlinkClr xmlns:ahyp="http://schemas.microsoft.com/office/drawing/2018/hyperlinkcolor" val="tx"/>
                    </a:ext>
                  </a:extLst>
                </a:hlinkClick>
              </a:rPr>
              <a:t>http://www.campinas.sp.gov.br/arquivos/desenvolvimento-economico</a:t>
            </a:r>
            <a:r>
              <a:rPr lang="pt-BR" sz="2400" u="sng">
                <a:solidFill>
                  <a:schemeClr val="hlink"/>
                </a:solidFill>
                <a:hlinkClick r:id="rId3"/>
              </a:rPr>
              <a:t>/cidades.pdf</a:t>
            </a:r>
            <a:r>
              <a:rPr lang="pt-BR" sz="2400"/>
              <a:t>).</a:t>
            </a:r>
            <a:endParaRPr/>
          </a:p>
          <a:p>
            <a:pPr marL="342900" lvl="0" indent="-342900" algn="just" rtl="0">
              <a:spcBef>
                <a:spcPts val="372"/>
              </a:spcBef>
              <a:spcAft>
                <a:spcPts val="0"/>
              </a:spcAft>
              <a:buClr>
                <a:schemeClr val="dk1"/>
              </a:buClr>
              <a:buSzPct val="100000"/>
              <a:buChar char="•"/>
            </a:pPr>
            <a:r>
              <a:rPr lang="pt-BR" sz="2400"/>
              <a:t>Definição da fragilidade ambiental na Bacia do Paraíba do Sul no trecho incluso no munícipio de Jacareí, SP, a partir dos mapas de declividade, hipsometria, geologia, solos, mapa da APPs e uso e cobertura da terra de 2000 e 2020 e mapas socioeconômicos conforme Spörl, Castro &amp; Luchiari (2011). </a:t>
            </a:r>
            <a:endParaRPr/>
          </a:p>
          <a:p>
            <a:pPr marL="342000" lvl="0" indent="0" algn="just" rtl="0">
              <a:spcBef>
                <a:spcPts val="325"/>
              </a:spcBef>
              <a:spcAft>
                <a:spcPts val="0"/>
              </a:spcAft>
              <a:buClr>
                <a:srgbClr val="FF0000"/>
              </a:buClr>
              <a:buSzPct val="100000"/>
              <a:buNone/>
            </a:pPr>
            <a:r>
              <a:rPr lang="pt-BR" sz="2100" b="1">
                <a:solidFill>
                  <a:srgbClr val="FF0000"/>
                </a:solidFill>
              </a:rPr>
              <a:t>Sempre citar um trabalho que empregou o método que você vai utilizar.</a:t>
            </a:r>
            <a:endParaRPr/>
          </a:p>
          <a:p>
            <a:pPr marL="342900" lvl="0" indent="-214947" algn="just" rtl="0">
              <a:spcBef>
                <a:spcPts val="403"/>
              </a:spcBef>
              <a:spcAft>
                <a:spcPts val="0"/>
              </a:spcAft>
              <a:buClr>
                <a:schemeClr val="dk1"/>
              </a:buClr>
              <a:buSzPct val="100000"/>
              <a:buNone/>
            </a:pPr>
            <a:endParaRPr sz="2600"/>
          </a:p>
          <a:p>
            <a:pPr marL="342900" lvl="0" indent="-214947" algn="just" rtl="0">
              <a:spcBef>
                <a:spcPts val="403"/>
              </a:spcBef>
              <a:spcAft>
                <a:spcPts val="0"/>
              </a:spcAft>
              <a:buClr>
                <a:schemeClr val="dk1"/>
              </a:buClr>
              <a:buSzPct val="100000"/>
              <a:buNone/>
            </a:pPr>
            <a:endParaRPr sz="2600"/>
          </a:p>
          <a:p>
            <a:pPr marL="342900" lvl="0" indent="-224790" algn="just" rtl="0">
              <a:spcBef>
                <a:spcPts val="372"/>
              </a:spcBef>
              <a:spcAft>
                <a:spcPts val="0"/>
              </a:spcAft>
              <a:buClr>
                <a:schemeClr val="dk1"/>
              </a:buClr>
              <a:buSzPct val="100000"/>
              <a:buNone/>
            </a:pP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21" name="Google Shape;221;p21"/>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just" rtl="0">
              <a:spcBef>
                <a:spcPts val="0"/>
              </a:spcBef>
              <a:spcAft>
                <a:spcPts val="0"/>
              </a:spcAft>
              <a:buClr>
                <a:schemeClr val="dk1"/>
              </a:buClr>
              <a:buSzPct val="100000"/>
              <a:buChar char="•"/>
            </a:pPr>
            <a:r>
              <a:rPr lang="pt-BR" sz="3400" b="1"/>
              <a:t>Métodos</a:t>
            </a:r>
            <a:endParaRPr/>
          </a:p>
          <a:p>
            <a:pPr marL="342900" lvl="0" indent="-342900" algn="just" rtl="0">
              <a:spcBef>
                <a:spcPts val="325"/>
              </a:spcBef>
              <a:spcAft>
                <a:spcPts val="0"/>
              </a:spcAft>
              <a:buClr>
                <a:schemeClr val="dk1"/>
              </a:buClr>
              <a:buSzPct val="100000"/>
              <a:buChar char="•"/>
            </a:pPr>
            <a:r>
              <a:rPr lang="pt-BR" sz="2600">
                <a:highlight>
                  <a:srgbClr val="FFFF00"/>
                </a:highlight>
              </a:rPr>
              <a:t>7) Trabalho de Campo;</a:t>
            </a:r>
            <a:endParaRPr/>
          </a:p>
          <a:p>
            <a:pPr marL="342000" lvl="0" indent="0" algn="just" rtl="0">
              <a:spcBef>
                <a:spcPts val="325"/>
              </a:spcBef>
              <a:spcAft>
                <a:spcPts val="0"/>
              </a:spcAft>
              <a:buClr>
                <a:schemeClr val="dk1"/>
              </a:buClr>
              <a:buSzPct val="100000"/>
              <a:buNone/>
            </a:pPr>
            <a:r>
              <a:rPr lang="pt-BR" sz="2600"/>
              <a:t>Trabalho de campo para reconhecimento e validação da classes obtidas, coleta de informações, diagnóstico, avaliação interativa dos processos de ocupação e impactos, registro fotográfico, etc.;</a:t>
            </a:r>
            <a:endParaRPr/>
          </a:p>
          <a:p>
            <a:pPr marL="342900" lvl="0" indent="-239712" algn="just" rtl="0">
              <a:spcBef>
                <a:spcPts val="325"/>
              </a:spcBef>
              <a:spcAft>
                <a:spcPts val="0"/>
              </a:spcAft>
              <a:buClr>
                <a:schemeClr val="dk1"/>
              </a:buClr>
              <a:buSzPct val="100000"/>
              <a:buNone/>
            </a:pPr>
            <a:endParaRPr sz="2600"/>
          </a:p>
          <a:p>
            <a:pPr marL="342900" lvl="0" indent="-342900" algn="just" rtl="0">
              <a:spcBef>
                <a:spcPts val="325"/>
              </a:spcBef>
              <a:spcAft>
                <a:spcPts val="0"/>
              </a:spcAft>
              <a:buClr>
                <a:schemeClr val="dk1"/>
              </a:buClr>
              <a:buSzPct val="100000"/>
              <a:buChar char="•"/>
            </a:pPr>
            <a:r>
              <a:rPr lang="pt-BR" sz="2600">
                <a:highlight>
                  <a:srgbClr val="FFFF00"/>
                </a:highlight>
              </a:rPr>
              <a:t>8) Análise espacial e comparativa; </a:t>
            </a:r>
            <a:endParaRPr/>
          </a:p>
          <a:p>
            <a:pPr marL="342900" marR="0" lvl="0" indent="-342900" algn="just" rtl="0">
              <a:lnSpc>
                <a:spcPct val="100000"/>
              </a:lnSpc>
              <a:spcBef>
                <a:spcPts val="325"/>
              </a:spcBef>
              <a:spcAft>
                <a:spcPts val="0"/>
              </a:spcAft>
              <a:buClr>
                <a:schemeClr val="dk1"/>
              </a:buClr>
              <a:buSzPct val="100000"/>
              <a:buFont typeface="Arial"/>
              <a:buChar char="•"/>
            </a:pPr>
            <a:r>
              <a:rPr lang="pt-BR" sz="2600"/>
              <a:t>Comparação entre os mapas de uso e cobertura da terra gerados para quantificar os decréscimos de áreas vegetadas (ROSA, 2011).</a:t>
            </a:r>
            <a:endParaRPr/>
          </a:p>
          <a:p>
            <a:pPr marL="342900" marR="0" lvl="0" indent="-342900" algn="just" rtl="0">
              <a:lnSpc>
                <a:spcPct val="100000"/>
              </a:lnSpc>
              <a:spcBef>
                <a:spcPts val="325"/>
              </a:spcBef>
              <a:spcAft>
                <a:spcPts val="0"/>
              </a:spcAft>
              <a:buClr>
                <a:schemeClr val="dk1"/>
              </a:buClr>
              <a:buSzPct val="100000"/>
              <a:buFont typeface="Arial"/>
              <a:buChar char="•"/>
            </a:pPr>
            <a:r>
              <a:rPr lang="pt-BR" sz="2600"/>
              <a:t>Identificação dos graus de fragilidade ambiental com a cobertura vegetal existente para viabilizar a recuperação de áreas críticas (acesso  08/11/2020 </a:t>
            </a:r>
            <a:r>
              <a:rPr lang="pt-BR" sz="2600" u="sng">
                <a:solidFill>
                  <a:schemeClr val="hlink"/>
                </a:solidFill>
                <a:hlinkClick r:id="rId3"/>
              </a:rPr>
              <a:t>https://www.rc.unesp.br/igce/aplicada/ead/estudos_ambientais/ea15.html</a:t>
            </a:r>
            <a:r>
              <a:rPr lang="pt-BR" sz="2600"/>
              <a:t>).</a:t>
            </a:r>
            <a:endParaRPr/>
          </a:p>
          <a:p>
            <a:pPr marL="342900" marR="0" lvl="0" indent="-342900" algn="just" rtl="0">
              <a:lnSpc>
                <a:spcPct val="100000"/>
              </a:lnSpc>
              <a:spcBef>
                <a:spcPts val="325"/>
              </a:spcBef>
              <a:spcAft>
                <a:spcPts val="0"/>
              </a:spcAft>
              <a:buClr>
                <a:schemeClr val="dk1"/>
              </a:buClr>
              <a:buSzPct val="100000"/>
              <a:buFont typeface="Arial"/>
              <a:buChar char="•"/>
            </a:pPr>
            <a:r>
              <a:rPr lang="pt-BR" sz="2600"/>
              <a:t>Finalização dos mapas temáticos gráficos e  tabelas para visualização dos resultados obtidos.</a:t>
            </a:r>
            <a:endParaRPr/>
          </a:p>
          <a:p>
            <a:pPr marL="342900" lvl="0" indent="-239712" algn="just" rtl="0">
              <a:spcBef>
                <a:spcPts val="325"/>
              </a:spcBef>
              <a:spcAft>
                <a:spcPts val="0"/>
              </a:spcAft>
              <a:buClr>
                <a:schemeClr val="dk1"/>
              </a:buClr>
              <a:buSzPct val="100000"/>
              <a:buNone/>
            </a:pPr>
            <a:endParaRPr sz="2600"/>
          </a:p>
          <a:p>
            <a:pPr marL="342900" lvl="0" indent="-342900" algn="just" rtl="0">
              <a:spcBef>
                <a:spcPts val="325"/>
              </a:spcBef>
              <a:spcAft>
                <a:spcPts val="0"/>
              </a:spcAft>
              <a:buClr>
                <a:schemeClr val="dk1"/>
              </a:buClr>
              <a:buSzPct val="100000"/>
              <a:buChar char="•"/>
            </a:pPr>
            <a:r>
              <a:rPr lang="pt-BR" sz="2600">
                <a:highlight>
                  <a:srgbClr val="FFFF00"/>
                </a:highlight>
              </a:rPr>
              <a:t>9) Discussão dos Resultados;</a:t>
            </a:r>
            <a:endParaRPr/>
          </a:p>
          <a:p>
            <a:pPr marL="342000" lvl="0" indent="0" algn="just" rtl="0">
              <a:spcBef>
                <a:spcPts val="325"/>
              </a:spcBef>
              <a:spcAft>
                <a:spcPts val="0"/>
              </a:spcAft>
              <a:buClr>
                <a:schemeClr val="dk1"/>
              </a:buClr>
              <a:buSzPct val="100000"/>
              <a:buNone/>
            </a:pPr>
            <a:r>
              <a:rPr lang="pt-BR" sz="2600"/>
              <a:t>Análise dos mapas obtidos, tabelas e gráficos visando a produção dos textos para apresentação em eventos, seminários, workshop, relatórios e artigos;</a:t>
            </a:r>
            <a:endParaRPr/>
          </a:p>
          <a:p>
            <a:pPr marL="342000" lvl="0" indent="0" algn="just" rtl="0">
              <a:spcBef>
                <a:spcPts val="325"/>
              </a:spcBef>
              <a:spcAft>
                <a:spcPts val="0"/>
              </a:spcAft>
              <a:buClr>
                <a:schemeClr val="dk1"/>
              </a:buClr>
              <a:buSzPct val="100000"/>
              <a:buNone/>
            </a:pPr>
            <a:endParaRPr sz="2600"/>
          </a:p>
          <a:p>
            <a:pPr marL="342000" lvl="0" indent="0" algn="just" rtl="0">
              <a:spcBef>
                <a:spcPts val="325"/>
              </a:spcBef>
              <a:spcAft>
                <a:spcPts val="0"/>
              </a:spcAft>
              <a:buClr>
                <a:schemeClr val="dk1"/>
              </a:buClr>
              <a:buSzPct val="100000"/>
              <a:buNone/>
            </a:pPr>
            <a:r>
              <a:rPr lang="pt-BR" sz="2600">
                <a:highlight>
                  <a:srgbClr val="FFFF00"/>
                </a:highlight>
              </a:rPr>
              <a:t>10) Disponibilização dos resultados em ambiente Web;</a:t>
            </a:r>
            <a:endParaRPr/>
          </a:p>
          <a:p>
            <a:pPr marL="342000" lvl="0" indent="0" algn="just" rtl="0">
              <a:spcBef>
                <a:spcPts val="325"/>
              </a:spcBef>
              <a:spcAft>
                <a:spcPts val="0"/>
              </a:spcAft>
              <a:buClr>
                <a:schemeClr val="dk1"/>
              </a:buClr>
              <a:buSzPct val="100000"/>
              <a:buNone/>
            </a:pPr>
            <a:r>
              <a:rPr lang="pt-BR" sz="2600"/>
              <a:t>Disponibilização da informações relevantes obtidas pelo trabalho realizado visando dar suporte técnico cientifico as instituições publicas, privadas e parceiras do projeto e a comunidade em geral com intuito de um planejamento ambiental adequado e sustentado para a área de enfoque</a:t>
            </a:r>
            <a:r>
              <a:rPr lang="pt-BR" sz="2600">
                <a:solidFill>
                  <a:srgbClr val="FF0000"/>
                </a:solidFill>
              </a:rPr>
              <a:t>.</a:t>
            </a:r>
            <a:endParaRPr/>
          </a:p>
          <a:p>
            <a:pPr marL="342900" lvl="0" indent="-247650" algn="just" rtl="0">
              <a:spcBef>
                <a:spcPts val="300"/>
              </a:spcBef>
              <a:spcAft>
                <a:spcPts val="0"/>
              </a:spcAft>
              <a:buClr>
                <a:schemeClr val="dk1"/>
              </a:buClr>
              <a:buSzPct val="100000"/>
              <a:buNone/>
            </a:pP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Cronograma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27" name="Google Shape;227;p22"/>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FF0000"/>
              </a:buClr>
              <a:buSzPts val="1800"/>
              <a:buChar char="•"/>
            </a:pPr>
            <a:r>
              <a:rPr lang="pt-BR" sz="1800">
                <a:solidFill>
                  <a:srgbClr val="FF0000"/>
                </a:solidFill>
              </a:rPr>
              <a:t>Obs. vocês podem reescrever os títulos da etapas e trocar bimestres por meses ou semanas a depender da extensão do projeto, mas geralmente os financiamentos não se estendem além de três anos. Estou passando anexo  “Exemplo_para_edicao_Resultados_Esperados_Cronograma_Custos.doc” p vcs. editarem e colarem de volta aqui de acordo com projeto de vcs.</a:t>
            </a:r>
            <a:endParaRPr/>
          </a:p>
        </p:txBody>
      </p:sp>
      <p:pic>
        <p:nvPicPr>
          <p:cNvPr id="228" name="Google Shape;228;p22"/>
          <p:cNvPicPr preferRelativeResize="0"/>
          <p:nvPr/>
        </p:nvPicPr>
        <p:blipFill rotWithShape="1">
          <a:blip r:embed="rId3">
            <a:alphaModFix/>
          </a:blip>
          <a:srcRect/>
          <a:stretch/>
        </p:blipFill>
        <p:spPr>
          <a:xfrm>
            <a:off x="457200" y="2636912"/>
            <a:ext cx="8343900" cy="2476500"/>
          </a:xfrm>
          <a:prstGeom prst="rect">
            <a:avLst/>
          </a:prstGeom>
          <a:noFill/>
          <a:ln>
            <a:noFill/>
          </a:ln>
        </p:spPr>
      </p:pic>
      <p:sp>
        <p:nvSpPr>
          <p:cNvPr id="229" name="Google Shape;229;p22"/>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3"/>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Custos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35" name="Google Shape;235;p23"/>
          <p:cNvSpPr txBox="1">
            <a:spLocks noGrp="1"/>
          </p:cNvSpPr>
          <p:nvPr>
            <p:ph type="body" idx="1"/>
          </p:nvPr>
        </p:nvSpPr>
        <p:spPr>
          <a:xfrm>
            <a:off x="457200" y="343197"/>
            <a:ext cx="8229600" cy="6326163"/>
          </a:xfrm>
          <a:prstGeom prst="rect">
            <a:avLst/>
          </a:prstGeom>
          <a:noFill/>
          <a:ln>
            <a:noFill/>
          </a:ln>
        </p:spPr>
        <p:txBody>
          <a:bodyPr spcFirstLastPara="1" wrap="square" lIns="91425" tIns="45700" rIns="91425" bIns="45700" anchor="t" anchorCtr="0">
            <a:normAutofit/>
          </a:bodyPr>
          <a:lstStyle/>
          <a:p>
            <a:pPr marL="342900" lvl="0" indent="-254000" algn="just" rtl="0">
              <a:spcBef>
                <a:spcPts val="0"/>
              </a:spcBef>
              <a:spcAft>
                <a:spcPts val="0"/>
              </a:spcAft>
              <a:buClr>
                <a:schemeClr val="dk1"/>
              </a:buClr>
              <a:buSzPts val="1400"/>
              <a:buNone/>
            </a:pPr>
            <a:endParaRPr sz="1400">
              <a:solidFill>
                <a:srgbClr val="FF0000"/>
              </a:solidFill>
            </a:endParaRPr>
          </a:p>
          <a:p>
            <a:pPr marL="342900" lvl="0" indent="-254000" algn="just" rtl="0">
              <a:spcBef>
                <a:spcPts val="280"/>
              </a:spcBef>
              <a:spcAft>
                <a:spcPts val="0"/>
              </a:spcAft>
              <a:buClr>
                <a:schemeClr val="dk1"/>
              </a:buClr>
              <a:buSzPts val="1400"/>
              <a:buNone/>
            </a:pPr>
            <a:endParaRPr sz="1400">
              <a:solidFill>
                <a:srgbClr val="FF0000"/>
              </a:solidFill>
            </a:endParaRPr>
          </a:p>
          <a:p>
            <a:pPr marL="342900" lvl="0" indent="-342900" algn="just" rtl="0">
              <a:spcBef>
                <a:spcPts val="280"/>
              </a:spcBef>
              <a:spcAft>
                <a:spcPts val="0"/>
              </a:spcAft>
              <a:buClr>
                <a:srgbClr val="FF0000"/>
              </a:buClr>
              <a:buSzPts val="1400"/>
              <a:buChar char="•"/>
            </a:pPr>
            <a:r>
              <a:rPr lang="pt-BR" sz="1400">
                <a:solidFill>
                  <a:srgbClr val="FF0000"/>
                </a:solidFill>
              </a:rPr>
              <a:t>Obs. vocês podem gerar custos até hipotéticos nesse momento que temos urgência, mas se der pesquisem produtos e serviços e os valores mais adequados aos projetos de vcs. Estou passando anexo  “Exemplo_para_edicao_Resultados_Esperados_Cronograma_Custos.doc” p vcs. editarem e colarem de volta aqui de acordo com projeto de vcs.</a:t>
            </a:r>
            <a:endParaRPr/>
          </a:p>
          <a:p>
            <a:pPr marL="342900" lvl="0" indent="-228600" algn="just" rtl="0">
              <a:spcBef>
                <a:spcPts val="360"/>
              </a:spcBef>
              <a:spcAft>
                <a:spcPts val="0"/>
              </a:spcAft>
              <a:buClr>
                <a:schemeClr val="dk1"/>
              </a:buClr>
              <a:buSzPts val="1800"/>
              <a:buNone/>
            </a:pPr>
            <a:endParaRPr sz="1800">
              <a:solidFill>
                <a:srgbClr val="FF0000"/>
              </a:solidFill>
            </a:endParaRPr>
          </a:p>
        </p:txBody>
      </p:sp>
      <p:sp>
        <p:nvSpPr>
          <p:cNvPr id="236" name="Google Shape;236;p23"/>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37" name="Google Shape;237;p23"/>
          <p:cNvGraphicFramePr/>
          <p:nvPr/>
        </p:nvGraphicFramePr>
        <p:xfrm>
          <a:off x="1115616" y="1844824"/>
          <a:ext cx="7056800" cy="4526125"/>
        </p:xfrm>
        <a:graphic>
          <a:graphicData uri="http://schemas.openxmlformats.org/drawingml/2006/table">
            <a:tbl>
              <a:tblPr>
                <a:noFill/>
                <a:tableStyleId>{FEAA508C-3F30-413E-B884-C33812FF7E39}</a:tableStyleId>
              </a:tblPr>
              <a:tblGrid>
                <a:gridCol w="2889125">
                  <a:extLst>
                    <a:ext uri="{9D8B030D-6E8A-4147-A177-3AD203B41FA5}">
                      <a16:colId xmlns:a16="http://schemas.microsoft.com/office/drawing/2014/main" val="20000"/>
                    </a:ext>
                  </a:extLst>
                </a:gridCol>
                <a:gridCol w="743025">
                  <a:extLst>
                    <a:ext uri="{9D8B030D-6E8A-4147-A177-3AD203B41FA5}">
                      <a16:colId xmlns:a16="http://schemas.microsoft.com/office/drawing/2014/main" val="20001"/>
                    </a:ext>
                  </a:extLst>
                </a:gridCol>
                <a:gridCol w="743025">
                  <a:extLst>
                    <a:ext uri="{9D8B030D-6E8A-4147-A177-3AD203B41FA5}">
                      <a16:colId xmlns:a16="http://schemas.microsoft.com/office/drawing/2014/main" val="20002"/>
                    </a:ext>
                  </a:extLst>
                </a:gridCol>
                <a:gridCol w="1216275">
                  <a:extLst>
                    <a:ext uri="{9D8B030D-6E8A-4147-A177-3AD203B41FA5}">
                      <a16:colId xmlns:a16="http://schemas.microsoft.com/office/drawing/2014/main" val="20003"/>
                    </a:ext>
                  </a:extLst>
                </a:gridCol>
                <a:gridCol w="1465350">
                  <a:extLst>
                    <a:ext uri="{9D8B030D-6E8A-4147-A177-3AD203B41FA5}">
                      <a16:colId xmlns:a16="http://schemas.microsoft.com/office/drawing/2014/main" val="20004"/>
                    </a:ext>
                  </a:extLst>
                </a:gridCol>
              </a:tblGrid>
              <a:tr h="48837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DESCRIÇÃO</a:t>
                      </a:r>
                      <a:endParaRPr sz="900" u="none" strike="noStrike" cap="none">
                        <a:latin typeface="Calibri"/>
                        <a:ea typeface="Calibri"/>
                        <a:cs typeface="Calibri"/>
                        <a:sym typeface="Calibri"/>
                      </a:endParaRPr>
                    </a:p>
                  </a:txBody>
                  <a:tcPr marL="64375" marR="643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QUANTIDADE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UNIDADE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VALOR UNITÁRIO (R$)</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VALOR TOTAL (R$)</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CUSTEIO </a:t>
                      </a:r>
                      <a:endParaRPr sz="900" u="none" strike="noStrike" cap="none">
                        <a:latin typeface="Calibri"/>
                        <a:ea typeface="Calibri"/>
                        <a:cs typeface="Calibri"/>
                        <a:sym typeface="Calibri"/>
                      </a:endParaRPr>
                    </a:p>
                  </a:txBody>
                  <a:tcPr marL="64375" marR="643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val="10001"/>
                  </a:ext>
                </a:extLst>
              </a:tr>
              <a:tr h="48837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Remote Sensing with IDRISI Taiga: A Beginner's Guide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120,00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120,00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Licença software Idrisi Taiga</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4.500,00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9.000,00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Papel sulfite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15</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resma</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15,00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225,00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Midia DVD-R 4,7 Gb</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pt. c/ 50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60,00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Tonner p/ multifuncional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Combustível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litro</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2,80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224,00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Serviço de terceiros</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36625">
                <a:tc>
                  <a:txBody>
                    <a:bodyPr/>
                    <a:lstStyle/>
                    <a:p>
                      <a:pPr marL="0" marR="0" lvl="0" indent="0" algn="just" rtl="0">
                        <a:lnSpc>
                          <a:spcPct val="150000"/>
                        </a:lnSpc>
                        <a:spcBef>
                          <a:spcPts val="0"/>
                        </a:spcBef>
                        <a:spcAft>
                          <a:spcPts val="0"/>
                        </a:spcAft>
                        <a:buNone/>
                      </a:pPr>
                      <a:r>
                        <a:rPr lang="pt-BR" sz="1100" b="1" u="none" strike="noStrike" cap="none">
                          <a:latin typeface="Calibri"/>
                          <a:ea typeface="Calibri"/>
                          <a:cs typeface="Calibri"/>
                          <a:sym typeface="Calibri"/>
                        </a:rPr>
                        <a:t>Total  Custeio</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R$ 14.369,00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CAPITAL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val="10010"/>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Computador Desktop</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4.300,00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8.600,00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Notebook</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Multifuncional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Disco FATA 1 Terabyte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17.000,00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Total Capital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R$ 29.650,00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TOTAL GERAL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R$ 44.019,00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Resultados Esperados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43" name="Google Shape;243;p24"/>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FF0000"/>
              </a:buClr>
              <a:buSzPts val="1800"/>
              <a:buChar char="•"/>
            </a:pPr>
            <a:r>
              <a:rPr lang="pt-BR" sz="1800">
                <a:solidFill>
                  <a:srgbClr val="FF0000"/>
                </a:solidFill>
              </a:rPr>
              <a:t>Obs. Ver exemplo do que pode ser descrito no documento anexo  “Exemplo_para_edicao_Resultados_Esperados_Cronograma_Custos.doc”</a:t>
            </a:r>
            <a:endParaRPr/>
          </a:p>
        </p:txBody>
      </p:sp>
      <p:sp>
        <p:nvSpPr>
          <p:cNvPr id="244" name="Google Shape;244;p24"/>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5"/>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Referências Bibliográficas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50" name="Google Shape;250;p25"/>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fontScale="85000" lnSpcReduction="20000"/>
          </a:bodyPr>
          <a:lstStyle/>
          <a:p>
            <a:pPr marL="269875" lvl="0" indent="-295592" algn="just" rtl="0">
              <a:lnSpc>
                <a:spcPct val="100000"/>
              </a:lnSpc>
              <a:spcBef>
                <a:spcPts val="0"/>
              </a:spcBef>
              <a:spcAft>
                <a:spcPts val="0"/>
              </a:spcAft>
              <a:buClr>
                <a:schemeClr val="dk1"/>
              </a:buClr>
              <a:buSzPct val="100000"/>
              <a:buChar char="•"/>
            </a:pPr>
            <a:r>
              <a:rPr lang="pt-BR" sz="1800" b="1">
                <a:latin typeface="Calibri"/>
                <a:ea typeface="Calibri"/>
                <a:cs typeface="Calibri"/>
                <a:sym typeface="Calibri"/>
              </a:rPr>
              <a:t>REFERÊNCIAS BIBLIOGRÁFICAS </a:t>
            </a:r>
            <a:r>
              <a:rPr lang="pt-BR" sz="1800" b="1">
                <a:solidFill>
                  <a:srgbClr val="FF0000"/>
                </a:solidFill>
                <a:latin typeface="Calibri"/>
                <a:ea typeface="Calibri"/>
                <a:cs typeface="Calibri"/>
                <a:sym typeface="Calibri"/>
              </a:rPr>
              <a:t>(Exemplo)</a:t>
            </a:r>
            <a:endParaRPr sz="1800">
              <a:solidFill>
                <a:srgbClr val="FF0000"/>
              </a:solidFill>
              <a:latin typeface="Calibri"/>
              <a:ea typeface="Calibri"/>
              <a:cs typeface="Calibri"/>
              <a:sym typeface="Calibri"/>
            </a:endParaRPr>
          </a:p>
          <a:p>
            <a:pPr marL="269875" lvl="0" indent="-295592" algn="just" rtl="0">
              <a:lnSpc>
                <a:spcPct val="100000"/>
              </a:lnSpc>
              <a:spcBef>
                <a:spcPts val="600"/>
              </a:spcBef>
              <a:spcAft>
                <a:spcPts val="0"/>
              </a:spcAft>
              <a:buClr>
                <a:schemeClr val="dk1"/>
              </a:buClr>
              <a:buSzPct val="100000"/>
              <a:buChar char="•"/>
            </a:pPr>
            <a:r>
              <a:rPr lang="pt-BR" sz="1800">
                <a:latin typeface="Calibri"/>
                <a:ea typeface="Calibri"/>
                <a:cs typeface="Calibri"/>
                <a:sym typeface="Calibri"/>
              </a:rPr>
              <a:t>	ALMEIDA, C. M.; CÂMARA, G.; MONTEIRO, A. M. V. </a:t>
            </a:r>
            <a:r>
              <a:rPr lang="pt-BR" sz="1800" b="1">
                <a:latin typeface="Calibri"/>
                <a:ea typeface="Calibri"/>
                <a:cs typeface="Calibri"/>
                <a:sym typeface="Calibri"/>
              </a:rPr>
              <a:t>Geoinformação em urbanismo</a:t>
            </a:r>
            <a:r>
              <a:rPr lang="pt-BR" sz="1800">
                <a:latin typeface="Calibri"/>
                <a:ea typeface="Calibri"/>
                <a:cs typeface="Calibri"/>
                <a:sym typeface="Calibri"/>
              </a:rPr>
              <a:t>: cidade real x cidade virtual. 1ed. São Paulo. Oficina de Textos, 2007, 368p.</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CÂMARA, G.; et al. </a:t>
            </a:r>
            <a:r>
              <a:rPr lang="pt-BR" sz="1800" b="1">
                <a:latin typeface="Calibri"/>
                <a:ea typeface="Calibri"/>
                <a:cs typeface="Calibri"/>
                <a:sym typeface="Calibri"/>
              </a:rPr>
              <a:t>Anatomia de Sistemas de Informação Geográfica</a:t>
            </a:r>
            <a:r>
              <a:rPr lang="pt-BR" sz="1800">
                <a:latin typeface="Calibri"/>
                <a:ea typeface="Calibri"/>
                <a:cs typeface="Calibri"/>
                <a:sym typeface="Calibri"/>
              </a:rPr>
              <a:t>. Campinas, São Paulo. Instituto de Computação, UNICAMP, 1996.</a:t>
            </a:r>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COLVERO, A. </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CHAVEZ, P.S. "Image-Based Atmospheric Corrections – Revisited and Improved", </a:t>
            </a:r>
            <a:r>
              <a:rPr lang="pt-BR" sz="1800" b="1">
                <a:latin typeface="Calibri"/>
                <a:ea typeface="Calibri"/>
                <a:cs typeface="Calibri"/>
                <a:sym typeface="Calibri"/>
              </a:rPr>
              <a:t>Photogrammetric Engineering and Remote Sensing</a:t>
            </a:r>
            <a:r>
              <a:rPr lang="pt-BR" sz="1800">
                <a:latin typeface="Calibri"/>
                <a:ea typeface="Calibri"/>
                <a:cs typeface="Calibri"/>
                <a:sym typeface="Calibri"/>
              </a:rPr>
              <a:t>, v.62, n.9, p. 1025-1036, 1996.</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CHAVEZ, P.S. An Improved Dark-Object Subtraction Technique for Atmospheric Scattering Correction of Multispectral Data. </a:t>
            </a:r>
            <a:r>
              <a:rPr lang="pt-BR" sz="1800" b="1">
                <a:latin typeface="Calibri"/>
                <a:ea typeface="Calibri"/>
                <a:cs typeface="Calibri"/>
                <a:sym typeface="Calibri"/>
              </a:rPr>
              <a:t>Remote Sensing of Environment</a:t>
            </a:r>
            <a:r>
              <a:rPr lang="pt-BR" sz="1800">
                <a:latin typeface="Calibri"/>
                <a:ea typeface="Calibri"/>
                <a:cs typeface="Calibri"/>
                <a:sym typeface="Calibri"/>
              </a:rPr>
              <a:t>, v.24, p.459–479, 1988.</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INSTITUTO BRASILEIRO DE GEOGRAFIA E ESTATÍSTICA (IBGE). </a:t>
            </a:r>
            <a:r>
              <a:rPr lang="pt-BR" sz="1800" b="1">
                <a:latin typeface="Calibri"/>
                <a:ea typeface="Calibri"/>
                <a:cs typeface="Calibri"/>
                <a:sym typeface="Calibri"/>
              </a:rPr>
              <a:t>Censo Demográfico 2010</a:t>
            </a:r>
            <a:r>
              <a:rPr lang="pt-BR" sz="1800">
                <a:latin typeface="Calibri"/>
                <a:ea typeface="Calibri"/>
                <a:cs typeface="Calibri"/>
                <a:sym typeface="Calibri"/>
              </a:rPr>
              <a:t>. Disponível em: &lt; http://www.censo2010.ibge.gov.br/todas_noticias.php&gt;. Acesso em: 30 maio 2011. </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JENSEN, J. R. </a:t>
            </a:r>
            <a:r>
              <a:rPr lang="pt-BR" sz="1800" b="1">
                <a:latin typeface="Calibri"/>
                <a:ea typeface="Calibri"/>
                <a:cs typeface="Calibri"/>
                <a:sym typeface="Calibri"/>
              </a:rPr>
              <a:t>Sensoriamento remoto do ambiente</a:t>
            </a:r>
            <a:r>
              <a:rPr lang="pt-BR" sz="1800">
                <a:latin typeface="Calibri"/>
                <a:ea typeface="Calibri"/>
                <a:cs typeface="Calibri"/>
                <a:sym typeface="Calibri"/>
              </a:rPr>
              <a:t>: uma perspectiva em recursos naturais. São José dos Campos, SP: Parêntese, 2009.</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National Aeronautics and Space Administration (NASA). </a:t>
            </a:r>
            <a:r>
              <a:rPr lang="pt-BR" sz="1800" b="1">
                <a:latin typeface="Calibri"/>
                <a:ea typeface="Calibri"/>
                <a:cs typeface="Calibri"/>
                <a:sym typeface="Calibri"/>
              </a:rPr>
              <a:t>ESAD – MrSid Image Server</a:t>
            </a:r>
            <a:r>
              <a:rPr lang="pt-BR" sz="1800">
                <a:latin typeface="Calibri"/>
                <a:ea typeface="Calibri"/>
                <a:cs typeface="Calibri"/>
                <a:sym typeface="Calibri"/>
              </a:rPr>
              <a:t>. Disponível em: &lt; http://zulu.ssc.nasa.gov/mrsid.&gt;  . Acesso em: Janeiro de 2010.</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PREFEITURA MUNICIPAL DE CAMPINAS. </a:t>
            </a:r>
            <a:r>
              <a:rPr lang="pt-BR" sz="1800" b="1">
                <a:latin typeface="Calibri"/>
                <a:ea typeface="Calibri"/>
                <a:cs typeface="Calibri"/>
                <a:sym typeface="Calibri"/>
              </a:rPr>
              <a:t>Plano Diretor de Campinas - Lei Complementar 15, de 2006</a:t>
            </a:r>
            <a:r>
              <a:rPr lang="pt-BR" sz="1800">
                <a:latin typeface="Calibri"/>
                <a:ea typeface="Calibri"/>
                <a:cs typeface="Calibri"/>
                <a:sym typeface="Calibri"/>
              </a:rPr>
              <a:t>. Disponível em &lt;</a:t>
            </a:r>
            <a:r>
              <a:rPr lang="pt-BR" sz="1800" u="sng">
                <a:solidFill>
                  <a:srgbClr val="000080"/>
                </a:solidFill>
                <a:latin typeface="Calibri"/>
                <a:ea typeface="Calibri"/>
                <a:cs typeface="Calibri"/>
                <a:sym typeface="Calibri"/>
              </a:rPr>
              <a:t>http://www.campinas.sp.gov.br/governo/seplama/plano-diretor-2006</a:t>
            </a:r>
            <a:r>
              <a:rPr lang="pt-BR" sz="1800">
                <a:latin typeface="Calibri"/>
                <a:ea typeface="Calibri"/>
                <a:cs typeface="Calibri"/>
                <a:sym typeface="Calibri"/>
              </a:rPr>
              <a:t>&gt; Acesso em: 10 junho 2011. </a:t>
            </a:r>
            <a:endParaRPr sz="1800">
              <a:latin typeface="Calibri"/>
              <a:ea typeface="Calibri"/>
              <a:cs typeface="Calibri"/>
              <a:sym typeface="Calibri"/>
            </a:endParaRPr>
          </a:p>
          <a:p>
            <a:pPr marL="270510" lvl="0" indent="-296227" algn="just" rtl="0">
              <a:lnSpc>
                <a:spcPct val="100000"/>
              </a:lnSpc>
              <a:spcBef>
                <a:spcPts val="1200"/>
              </a:spcBef>
              <a:spcAft>
                <a:spcPts val="0"/>
              </a:spcAft>
              <a:buSzPct val="100000"/>
              <a:buFont typeface="Calibri"/>
              <a:buChar char="•"/>
            </a:pPr>
            <a:endParaRPr sz="1800"/>
          </a:p>
        </p:txBody>
      </p:sp>
      <p:sp>
        <p:nvSpPr>
          <p:cNvPr id="251" name="Google Shape;251;p25"/>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cab452d7dd_0_3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270510" lvl="0" indent="-313372" algn="just" rtl="0">
              <a:spcBef>
                <a:spcPts val="1200"/>
              </a:spcBef>
              <a:spcAft>
                <a:spcPts val="0"/>
              </a:spcAft>
              <a:buSzPts val="1800"/>
              <a:buFont typeface="Arial"/>
              <a:buChar char="•"/>
            </a:pPr>
            <a:r>
              <a:rPr lang="pt-BR" sz="1800"/>
              <a:t>============================= NOVAS   ========================</a:t>
            </a:r>
            <a:endParaRPr/>
          </a:p>
        </p:txBody>
      </p:sp>
      <p:sp>
        <p:nvSpPr>
          <p:cNvPr id="258" name="Google Shape;258;gcab452d7dd_0_31"/>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270510" lvl="0" indent="-307022" algn="just" rtl="0">
              <a:spcBef>
                <a:spcPts val="1200"/>
              </a:spcBef>
              <a:spcAft>
                <a:spcPts val="0"/>
              </a:spcAft>
              <a:buSzPts val="1700"/>
              <a:buChar char="•"/>
            </a:pPr>
            <a:r>
              <a:rPr lang="pt-BR" sz="1700" b="1" dirty="0" err="1">
                <a:solidFill>
                  <a:srgbClr val="FF0000"/>
                </a:solidFill>
              </a:rPr>
              <a:t>freitas</a:t>
            </a:r>
            <a:r>
              <a:rPr lang="pt-BR" sz="1700" b="1" dirty="0">
                <a:solidFill>
                  <a:srgbClr val="FF0000"/>
                </a:solidFill>
              </a:rPr>
              <a:t> </a:t>
            </a:r>
            <a:r>
              <a:rPr lang="pt-BR" sz="1700" dirty="0"/>
              <a:t> . Direito à moradia, ocupações irregulares, regularização fundiária e segurança pública. - Revista do Advogado Nº 145 | ABR | 2020</a:t>
            </a:r>
            <a:endParaRPr sz="1700" dirty="0"/>
          </a:p>
          <a:p>
            <a:pPr marL="342900" lvl="0" indent="-336550" algn="l" rtl="0">
              <a:lnSpc>
                <a:spcPct val="115000"/>
              </a:lnSpc>
              <a:spcBef>
                <a:spcPts val="0"/>
              </a:spcBef>
              <a:spcAft>
                <a:spcPts val="0"/>
              </a:spcAft>
              <a:buSzPts val="1700"/>
              <a:buFont typeface="Calibri"/>
              <a:buChar char="•"/>
            </a:pPr>
            <a:r>
              <a:rPr lang="pt-BR" sz="1100" dirty="0"/>
              <a:t> </a:t>
            </a:r>
            <a:endParaRPr sz="1100" dirty="0"/>
          </a:p>
          <a:p>
            <a:pPr marL="342900" lvl="0" indent="-349250" algn="l" rtl="0">
              <a:lnSpc>
                <a:spcPct val="115000"/>
              </a:lnSpc>
              <a:spcBef>
                <a:spcPts val="0"/>
              </a:spcBef>
              <a:spcAft>
                <a:spcPts val="0"/>
              </a:spcAft>
              <a:buSzPts val="1900"/>
              <a:buChar char="•"/>
            </a:pPr>
            <a:r>
              <a:rPr lang="pt-BR" sz="1900" dirty="0"/>
              <a:t>  	</a:t>
            </a:r>
            <a:r>
              <a:rPr lang="pt-BR" sz="1900" dirty="0">
                <a:highlight>
                  <a:srgbClr val="FFFFFF"/>
                </a:highlight>
              </a:rPr>
              <a:t>ANDRADE, Daniel de; SOUZA, Adriane Aparecida Moreira; GOMES, Cilene. Análise temporal da expansão urbana nos municípios do Vale do Paraíba Paulista. Mercator, Fortaleza, v. 1, 1-15., abr. 2019. Disponível em: </a:t>
            </a:r>
            <a:r>
              <a:rPr lang="pt-BR" sz="1900" u="sng" dirty="0">
                <a:solidFill>
                  <a:srgbClr val="4B7D92"/>
                </a:solidFill>
                <a:highlight>
                  <a:srgbClr val="FFFFFF"/>
                </a:highlight>
                <a:hlinkClick r:id="rId3">
                  <a:extLst>
                    <a:ext uri="{A12FA001-AC4F-418D-AE19-62706E023703}">
                      <ahyp:hlinkClr xmlns:ahyp="http://schemas.microsoft.com/office/drawing/2018/hyperlinkcolor" val="tx"/>
                    </a:ext>
                  </a:extLst>
                </a:hlinkClick>
              </a:rPr>
              <a:t>https://www.scielo.br/</a:t>
            </a:r>
            <a:r>
              <a:rPr lang="pt-BR" sz="1900" u="sng" dirty="0" err="1">
                <a:solidFill>
                  <a:srgbClr val="4B7D92"/>
                </a:solidFill>
                <a:highlight>
                  <a:srgbClr val="FFFFFF"/>
                </a:highlight>
                <a:hlinkClick r:id="rId3">
                  <a:extLst>
                    <a:ext uri="{A12FA001-AC4F-418D-AE19-62706E023703}">
                      <ahyp:hlinkClr xmlns:ahyp="http://schemas.microsoft.com/office/drawing/2018/hyperlinkcolor" val="tx"/>
                    </a:ext>
                  </a:extLst>
                </a:hlinkClick>
              </a:rPr>
              <a:t>pdf</a:t>
            </a:r>
            <a:r>
              <a:rPr lang="pt-BR" sz="1900" u="sng" dirty="0">
                <a:solidFill>
                  <a:srgbClr val="4B7D92"/>
                </a:solidFill>
                <a:highlight>
                  <a:srgbClr val="FFFFFF"/>
                </a:highlight>
                <a:hlinkClick r:id="rId3">
                  <a:extLst>
                    <a:ext uri="{A12FA001-AC4F-418D-AE19-62706E023703}">
                      <ahyp:hlinkClr xmlns:ahyp="http://schemas.microsoft.com/office/drawing/2018/hyperlinkcolor" val="tx"/>
                    </a:ext>
                  </a:extLst>
                </a:hlinkClick>
              </a:rPr>
              <a:t>/</a:t>
            </a:r>
            <a:r>
              <a:rPr lang="pt-BR" sz="1900" u="sng" dirty="0" err="1">
                <a:solidFill>
                  <a:srgbClr val="4B7D92"/>
                </a:solidFill>
                <a:highlight>
                  <a:srgbClr val="FFFFFF"/>
                </a:highlight>
                <a:hlinkClick r:id="rId3">
                  <a:extLst>
                    <a:ext uri="{A12FA001-AC4F-418D-AE19-62706E023703}">
                      <ahyp:hlinkClr xmlns:ahyp="http://schemas.microsoft.com/office/drawing/2018/hyperlinkcolor" val="tx"/>
                    </a:ext>
                  </a:extLst>
                </a:hlinkClick>
              </a:rPr>
              <a:t>mercator</a:t>
            </a:r>
            <a:r>
              <a:rPr lang="pt-BR" sz="1900" u="sng" dirty="0">
                <a:solidFill>
                  <a:srgbClr val="4B7D92"/>
                </a:solidFill>
                <a:highlight>
                  <a:srgbClr val="FFFFFF"/>
                </a:highlight>
                <a:hlinkClick r:id="rId3">
                  <a:extLst>
                    <a:ext uri="{A12FA001-AC4F-418D-AE19-62706E023703}">
                      <ahyp:hlinkClr xmlns:ahyp="http://schemas.microsoft.com/office/drawing/2018/hyperlinkcolor" val="tx"/>
                    </a:ext>
                  </a:extLst>
                </a:hlinkClick>
              </a:rPr>
              <a:t>/v18/en_1984-2201-mercator-18-e18005.pdf</a:t>
            </a:r>
            <a:r>
              <a:rPr lang="pt-BR" sz="1900" dirty="0">
                <a:highlight>
                  <a:srgbClr val="FFFFFF"/>
                </a:highlight>
              </a:rPr>
              <a:t>. . Acesso em: 25 mar. 2021.</a:t>
            </a:r>
          </a:p>
          <a:p>
            <a:pPr marL="342900" lvl="0" indent="-349250" algn="l" rtl="0">
              <a:lnSpc>
                <a:spcPct val="115000"/>
              </a:lnSpc>
              <a:spcBef>
                <a:spcPts val="0"/>
              </a:spcBef>
              <a:spcAft>
                <a:spcPts val="0"/>
              </a:spcAft>
              <a:buSzPts val="1900"/>
              <a:buChar char="•"/>
            </a:pPr>
            <a:r>
              <a:rPr lang="pt-BR" sz="1900" dirty="0">
                <a:highlight>
                  <a:srgbClr val="FFFFFF"/>
                </a:highlight>
              </a:rPr>
              <a:t>A utilização do SIG para o planejamento urbano. – Revista ANAP Brasil</a:t>
            </a:r>
            <a:endParaRPr sz="1900" dirty="0">
              <a:highlight>
                <a:srgbClr val="FFFFFF"/>
              </a:highlight>
            </a:endParaRPr>
          </a:p>
          <a:p>
            <a:pPr marL="270510" lvl="0" indent="-307022" algn="just" rtl="0">
              <a:spcBef>
                <a:spcPts val="1200"/>
              </a:spcBef>
              <a:spcAft>
                <a:spcPts val="0"/>
              </a:spcAft>
              <a:buSzPts val="1700"/>
              <a:buFont typeface="Calibri"/>
              <a:buChar char="•"/>
            </a:pPr>
            <a:endParaRPr sz="1700" dirty="0"/>
          </a:p>
          <a:p>
            <a:pPr marL="0" lvl="0" indent="0" algn="l" rtl="0">
              <a:spcBef>
                <a:spcPts val="36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457200" y="260648"/>
            <a:ext cx="8229600" cy="7920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3200"/>
              <a:buFont typeface="Tahoma"/>
              <a:buNone/>
            </a:pPr>
            <a:r>
              <a:rPr lang="pt-BR" sz="3200" b="1" i="1">
                <a:solidFill>
                  <a:srgbClr val="003366"/>
                </a:solidFill>
                <a:latin typeface="Tahoma"/>
                <a:ea typeface="Tahoma"/>
                <a:cs typeface="Tahoma"/>
                <a:sym typeface="Tahoma"/>
              </a:rPr>
              <a:t>Objetivos</a:t>
            </a:r>
            <a:endParaRPr>
              <a:solidFill>
                <a:srgbClr val="C00000"/>
              </a:solidFill>
            </a:endParaRPr>
          </a:p>
        </p:txBody>
      </p:sp>
      <p:sp>
        <p:nvSpPr>
          <p:cNvPr id="102" name="Google Shape;102;p3"/>
          <p:cNvSpPr txBox="1">
            <a:spLocks noGrp="1"/>
          </p:cNvSpPr>
          <p:nvPr>
            <p:ph type="body" idx="1"/>
          </p:nvPr>
        </p:nvSpPr>
        <p:spPr>
          <a:xfrm>
            <a:off x="457200" y="908720"/>
            <a:ext cx="8363272" cy="5544616"/>
          </a:xfrm>
          <a:prstGeom prst="rect">
            <a:avLst/>
          </a:prstGeom>
          <a:noFill/>
          <a:ln>
            <a:noFill/>
          </a:ln>
        </p:spPr>
        <p:txBody>
          <a:bodyPr spcFirstLastPara="1" wrap="square" lIns="91425" tIns="45700" rIns="91425" bIns="45700" anchor="t" anchorCtr="0">
            <a:normAutofit fontScale="25000" lnSpcReduction="20000"/>
          </a:bodyPr>
          <a:lstStyle/>
          <a:p>
            <a:pPr marL="342900" lvl="0" indent="-292100" algn="l" rtl="0">
              <a:spcBef>
                <a:spcPts val="0"/>
              </a:spcBef>
              <a:spcAft>
                <a:spcPts val="0"/>
              </a:spcAft>
              <a:buClr>
                <a:schemeClr val="dk1"/>
              </a:buClr>
              <a:buSzPct val="100000"/>
              <a:buNone/>
            </a:pPr>
            <a:endParaRPr dirty="0"/>
          </a:p>
          <a:p>
            <a:pPr marL="342900" lvl="0" indent="-342900" algn="just" rtl="0">
              <a:spcBef>
                <a:spcPts val="370"/>
              </a:spcBef>
              <a:spcAft>
                <a:spcPts val="0"/>
              </a:spcAft>
              <a:buClr>
                <a:schemeClr val="dk1"/>
              </a:buClr>
              <a:buSzPct val="100000"/>
              <a:buChar char="•"/>
            </a:pPr>
            <a:r>
              <a:rPr lang="pt-BR" sz="7400" b="1" dirty="0"/>
              <a:t>Objetivos geral </a:t>
            </a:r>
            <a:endParaRPr dirty="0"/>
          </a:p>
          <a:p>
            <a:pPr marL="342900" lvl="0" indent="-342900" algn="just" rtl="0">
              <a:spcBef>
                <a:spcPts val="370"/>
              </a:spcBef>
              <a:spcAft>
                <a:spcPts val="0"/>
              </a:spcAft>
              <a:buClr>
                <a:schemeClr val="dk1"/>
              </a:buClr>
              <a:buSzPct val="100000"/>
              <a:buChar char="•"/>
            </a:pPr>
            <a:r>
              <a:rPr lang="pt-BR" sz="7400" dirty="0">
                <a:solidFill>
                  <a:srgbClr val="000000"/>
                </a:solidFill>
              </a:rPr>
              <a:t>Análise temporal do uso e cobertura da terra do entorno próximo e núcleo informal Lagoa Azul 2 no município de Jacareí/SP, no período entre os anos de 2008, 2016 e 2021. A partir de imagens do </a:t>
            </a:r>
            <a:r>
              <a:rPr lang="pt-BR" sz="7400" i="1" dirty="0">
                <a:solidFill>
                  <a:srgbClr val="000000"/>
                </a:solidFill>
              </a:rPr>
              <a:t>Google Earth Pro </a:t>
            </a:r>
            <a:r>
              <a:rPr lang="pt-BR" sz="7400" dirty="0">
                <a:solidFill>
                  <a:srgbClr val="000000"/>
                </a:solidFill>
              </a:rPr>
              <a:t>com suporte da tecnologia de Sistemas de Informação Geográfica (</a:t>
            </a:r>
            <a:r>
              <a:rPr lang="pt-BR" sz="7400" dirty="0" err="1">
                <a:solidFill>
                  <a:srgbClr val="000000"/>
                </a:solidFill>
              </a:rPr>
              <a:t>SIGs</a:t>
            </a:r>
            <a:r>
              <a:rPr lang="pt-BR" sz="7400" dirty="0">
                <a:solidFill>
                  <a:srgbClr val="000000"/>
                </a:solidFill>
              </a:rPr>
              <a:t>).</a:t>
            </a:r>
            <a:endParaRPr dirty="0">
              <a:solidFill>
                <a:srgbClr val="000000"/>
              </a:solidFill>
            </a:endParaRPr>
          </a:p>
          <a:p>
            <a:pPr marL="342900" lvl="0" indent="-225425" algn="just" rtl="0">
              <a:spcBef>
                <a:spcPts val="370"/>
              </a:spcBef>
              <a:spcAft>
                <a:spcPts val="0"/>
              </a:spcAft>
              <a:buClr>
                <a:schemeClr val="dk1"/>
              </a:buClr>
              <a:buSzPct val="100000"/>
              <a:buNone/>
            </a:pPr>
            <a:endParaRPr sz="7400" dirty="0"/>
          </a:p>
          <a:p>
            <a:pPr marL="342900" lvl="0" indent="-342900" algn="just" rtl="0">
              <a:spcBef>
                <a:spcPts val="370"/>
              </a:spcBef>
              <a:spcAft>
                <a:spcPts val="0"/>
              </a:spcAft>
              <a:buClr>
                <a:schemeClr val="dk1"/>
              </a:buClr>
              <a:buSzPct val="100000"/>
              <a:buChar char="•"/>
            </a:pPr>
            <a:r>
              <a:rPr lang="pt-BR" sz="7400" b="1" dirty="0"/>
              <a:t>Objetivos específicos</a:t>
            </a:r>
            <a:endParaRPr dirty="0"/>
          </a:p>
          <a:p>
            <a:pPr marL="342900" lvl="0" indent="-342900" algn="just" rtl="0">
              <a:spcBef>
                <a:spcPts val="370"/>
              </a:spcBef>
              <a:spcAft>
                <a:spcPts val="0"/>
              </a:spcAft>
              <a:buClr>
                <a:schemeClr val="dk1"/>
              </a:buClr>
              <a:buSzPct val="100000"/>
              <a:buChar char="•"/>
            </a:pPr>
            <a:r>
              <a:rPr lang="pt-BR" sz="7400" dirty="0"/>
              <a:t>Elaboração de mapas de uso e cobertura da terra para identificar a evolução da ocupação urbana na área de propriedade particular no núcleo Lagoa Azul 2 no município de Jacareí / SP no ano </a:t>
            </a:r>
            <a:r>
              <a:rPr lang="pt-BR" sz="7600" dirty="0"/>
              <a:t>de</a:t>
            </a:r>
            <a:r>
              <a:rPr lang="pt-BR" sz="7600" dirty="0">
                <a:highlight>
                  <a:srgbClr val="FFFF00"/>
                </a:highlight>
              </a:rPr>
              <a:t> </a:t>
            </a:r>
            <a:r>
              <a:rPr lang="pt-BR" sz="7600" dirty="0"/>
              <a:t>2008 período anterior a ocupação irregular e posterior ano de 2016 e 2021.</a:t>
            </a:r>
            <a:endParaRPr sz="7600" dirty="0"/>
          </a:p>
          <a:p>
            <a:pPr marL="0" lvl="0" indent="0" algn="just" rtl="0">
              <a:spcBef>
                <a:spcPts val="370"/>
              </a:spcBef>
              <a:spcAft>
                <a:spcPts val="0"/>
              </a:spcAft>
              <a:buClr>
                <a:schemeClr val="dk1"/>
              </a:buClr>
              <a:buSzPct val="100000"/>
              <a:buNone/>
            </a:pPr>
            <a:r>
              <a:rPr lang="pt-BR" sz="7400" dirty="0"/>
              <a:t> </a:t>
            </a:r>
            <a:endParaRPr sz="7400" dirty="0"/>
          </a:p>
          <a:p>
            <a:pPr marL="342900" lvl="0" algn="just">
              <a:spcBef>
                <a:spcPts val="370"/>
              </a:spcBef>
              <a:buSzPct val="100000"/>
            </a:pPr>
            <a:r>
              <a:rPr lang="pt-BR" sz="7400" dirty="0"/>
              <a:t>Análise espacial comparativa entre os mapas de uso e cobertura da terra dos anos de 2008, 2016 e 2021 com apoio de dados socioeconômicos disponíveis pelo IBGE.</a:t>
            </a:r>
            <a:endParaRPr dirty="0"/>
          </a:p>
          <a:p>
            <a:pPr marL="342900" lvl="0" indent="-225425" algn="just" rtl="0">
              <a:spcBef>
                <a:spcPts val="370"/>
              </a:spcBef>
              <a:spcAft>
                <a:spcPts val="0"/>
              </a:spcAft>
              <a:buClr>
                <a:schemeClr val="dk1"/>
              </a:buClr>
              <a:buSzPct val="100000"/>
              <a:buNone/>
            </a:pPr>
            <a:endParaRPr sz="7400" dirty="0"/>
          </a:p>
          <a:p>
            <a:pPr marL="342900" lvl="0" indent="-342900" algn="just" rtl="0">
              <a:spcBef>
                <a:spcPts val="370"/>
              </a:spcBef>
              <a:spcAft>
                <a:spcPts val="0"/>
              </a:spcAft>
              <a:buClr>
                <a:schemeClr val="dk1"/>
              </a:buClr>
              <a:buSzPct val="100000"/>
              <a:buChar char="•"/>
            </a:pPr>
            <a:r>
              <a:rPr lang="pt-BR" sz="7400" dirty="0"/>
              <a:t>Avaliação da situação dos empreendimentos que estão fora da legislação urbanística, ambiental, civil e penal vigentes com verificação das medidas administrativas tomadas  pelo do Poder Público.</a:t>
            </a:r>
            <a:endParaRPr sz="7400" dirty="0"/>
          </a:p>
          <a:p>
            <a:pPr marL="342900" lvl="0" indent="-225425" algn="just" rtl="0">
              <a:spcBef>
                <a:spcPts val="370"/>
              </a:spcBef>
              <a:spcAft>
                <a:spcPts val="0"/>
              </a:spcAft>
              <a:buClr>
                <a:schemeClr val="dk1"/>
              </a:buClr>
              <a:buSzPct val="100000"/>
              <a:buNone/>
            </a:pPr>
            <a:endParaRPr sz="7400" dirty="0"/>
          </a:p>
          <a:p>
            <a:pPr marL="342900" lvl="0" indent="-225425" algn="just" rtl="0">
              <a:spcBef>
                <a:spcPts val="370"/>
              </a:spcBef>
              <a:spcAft>
                <a:spcPts val="0"/>
              </a:spcAft>
              <a:buClr>
                <a:schemeClr val="dk1"/>
              </a:buClr>
              <a:buSzPct val="100000"/>
              <a:buNone/>
            </a:pPr>
            <a:endParaRPr sz="7400" dirty="0"/>
          </a:p>
          <a:p>
            <a:pPr marL="342900" lvl="0" indent="-342900" algn="just" rtl="0">
              <a:spcBef>
                <a:spcPts val="120"/>
              </a:spcBef>
              <a:spcAft>
                <a:spcPts val="0"/>
              </a:spcAft>
              <a:buClr>
                <a:schemeClr val="dk1"/>
              </a:buClr>
              <a:buSzPct val="100000"/>
              <a:buChar char="•"/>
            </a:pPr>
            <a:r>
              <a:rPr lang="pt-BR" sz="2400" b="0" i="0" u="none" strike="noStrike" dirty="0"/>
              <a:t>.</a:t>
            </a: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420398" y="496219"/>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Área de Estudo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08" name="Google Shape;108;p8"/>
          <p:cNvSpPr txBox="1">
            <a:spLocks noGrp="1"/>
          </p:cNvSpPr>
          <p:nvPr>
            <p:ph type="body" idx="1"/>
          </p:nvPr>
        </p:nvSpPr>
        <p:spPr>
          <a:xfrm>
            <a:off x="395525" y="1045296"/>
            <a:ext cx="7344900" cy="10314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Char char="•"/>
            </a:pPr>
            <a:r>
              <a:rPr lang="pt-BR" sz="2400" b="0" i="0" u="none" strike="noStrike"/>
              <a:t>A área escolhida para o estudo foi o </a:t>
            </a:r>
            <a:r>
              <a:rPr lang="pt-BR" sz="2400"/>
              <a:t>município</a:t>
            </a:r>
            <a:r>
              <a:rPr lang="pt-BR" sz="2400" b="0" i="0" u="none" strike="noStrike"/>
              <a:t> de Jacareí / </a:t>
            </a:r>
            <a:r>
              <a:rPr lang="pt-BR" sz="2400"/>
              <a:t>Na cidade de Jacareí/SP (1ª Sub-região).</a:t>
            </a:r>
            <a:endParaRPr sz="2400"/>
          </a:p>
        </p:txBody>
      </p:sp>
      <p:pic>
        <p:nvPicPr>
          <p:cNvPr id="109" name="Google Shape;109;p8"/>
          <p:cNvPicPr preferRelativeResize="0"/>
          <p:nvPr/>
        </p:nvPicPr>
        <p:blipFill>
          <a:blip r:embed="rId3">
            <a:alphaModFix/>
          </a:blip>
          <a:stretch>
            <a:fillRect/>
          </a:stretch>
        </p:blipFill>
        <p:spPr>
          <a:xfrm>
            <a:off x="1757525" y="2223967"/>
            <a:ext cx="5286409" cy="37495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9"/>
          <p:cNvSpPr txBox="1">
            <a:spLocks noGrp="1"/>
          </p:cNvSpPr>
          <p:nvPr>
            <p:ph type="title"/>
          </p:nvPr>
        </p:nvSpPr>
        <p:spPr>
          <a:xfrm>
            <a:off x="395536" y="496242"/>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Caracterização da área de estudo em função do tema abordado.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15" name="Google Shape;115;p9"/>
          <p:cNvSpPr txBox="1">
            <a:spLocks noGrp="1"/>
          </p:cNvSpPr>
          <p:nvPr>
            <p:ph type="body" idx="1"/>
          </p:nvPr>
        </p:nvSpPr>
        <p:spPr>
          <a:xfrm>
            <a:off x="395536" y="1094535"/>
            <a:ext cx="8034798" cy="4854745"/>
          </a:xfrm>
          <a:prstGeom prst="rect">
            <a:avLst/>
          </a:prstGeom>
          <a:noFill/>
          <a:ln>
            <a:noFill/>
          </a:ln>
        </p:spPr>
        <p:txBody>
          <a:bodyPr spcFirstLastPara="1" wrap="square" lIns="91425" tIns="45700" rIns="91425" bIns="45700" anchor="t" anchorCtr="0">
            <a:normAutofit fontScale="85000" lnSpcReduction="20000"/>
          </a:bodyPr>
          <a:lstStyle/>
          <a:p>
            <a:pPr marL="342900" lvl="0" indent="-190500" algn="l" rtl="0">
              <a:spcBef>
                <a:spcPts val="0"/>
              </a:spcBef>
              <a:spcAft>
                <a:spcPts val="0"/>
              </a:spcAft>
              <a:buClr>
                <a:schemeClr val="dk1"/>
              </a:buClr>
              <a:buSzPct val="100000"/>
              <a:buNone/>
            </a:pPr>
            <a:endParaRPr sz="2400"/>
          </a:p>
          <a:p>
            <a:pPr marL="342900" lvl="0" indent="-321945" algn="just" rtl="0">
              <a:spcBef>
                <a:spcPts val="440"/>
              </a:spcBef>
              <a:spcAft>
                <a:spcPts val="0"/>
              </a:spcAft>
              <a:buClr>
                <a:schemeClr val="dk1"/>
              </a:buClr>
              <a:buSzPct val="100000"/>
              <a:buChar char="•"/>
            </a:pPr>
            <a:r>
              <a:rPr lang="pt-BR" sz="2200" b="0" i="0" u="none" strike="noStrike"/>
              <a:t>O Município de Jacareí está situado na parte sudoeste do Estado de São Paulo, no Vale do Paraíba (Figuras 3.2), no início da Bacia do Rio Paraíba do Sul, entre as coordenadas geográficas 23º18’10” de Latitude Sul, e  45º57’31” Longitude Oeste, com uma área 460 Km² e altitude média de 596 m, dista 80 Km da capital do estado, contendo em sua unidade territorial, várzeas, colinas e morros </a:t>
            </a:r>
            <a:r>
              <a:rPr lang="pt-BR" sz="2000" b="0" i="0" u="none" strike="noStrike"/>
              <a:t>(PRIANTI JUNIOR, 2009).</a:t>
            </a:r>
            <a:endParaRPr/>
          </a:p>
          <a:p>
            <a:pPr marL="342900" lvl="0" indent="-203200" algn="just" rtl="0">
              <a:spcBef>
                <a:spcPts val="440"/>
              </a:spcBef>
              <a:spcAft>
                <a:spcPts val="0"/>
              </a:spcAft>
              <a:buClr>
                <a:schemeClr val="dk1"/>
              </a:buClr>
              <a:buSzPct val="100000"/>
              <a:buNone/>
            </a:pPr>
            <a:endParaRPr sz="2200"/>
          </a:p>
          <a:p>
            <a:pPr marL="342900" lvl="0" indent="-321945" algn="just" rtl="0">
              <a:spcBef>
                <a:spcPts val="440"/>
              </a:spcBef>
              <a:spcAft>
                <a:spcPts val="0"/>
              </a:spcAft>
              <a:buClr>
                <a:schemeClr val="dk1"/>
              </a:buClr>
              <a:buSzPct val="100000"/>
              <a:buChar char="•"/>
            </a:pPr>
            <a:r>
              <a:rPr lang="pt-BR" sz="2200" b="0" i="0" u="none" strike="noStrike"/>
              <a:t>Segundo  o  Instituto  Brasileiro  de  Geografia  e  Estatística  (2006),    o  município contava no último censo  com  199948 pessoas residentes.</a:t>
            </a:r>
            <a:endParaRPr sz="2200" b="0" i="0" u="none" strike="noStrike"/>
          </a:p>
          <a:p>
            <a:pPr marL="342900" lvl="0" indent="0" algn="just" rtl="0">
              <a:spcBef>
                <a:spcPts val="440"/>
              </a:spcBef>
              <a:spcAft>
                <a:spcPts val="0"/>
              </a:spcAft>
              <a:buNone/>
            </a:pPr>
            <a:endParaRPr sz="2200"/>
          </a:p>
          <a:p>
            <a:pPr marL="342900" lvl="0" indent="-331152" algn="just" rtl="0">
              <a:spcBef>
                <a:spcPts val="0"/>
              </a:spcBef>
              <a:spcAft>
                <a:spcPts val="0"/>
              </a:spcAft>
              <a:buSzPct val="100000"/>
              <a:buChar char="•"/>
            </a:pPr>
            <a:r>
              <a:rPr lang="pt-BR" sz="1900"/>
              <a:t>uma área de propriedade particular localizada nas coordenadas 23º15’14.84”S e 45º58’22.23”O, SP. </a:t>
            </a:r>
            <a:r>
              <a:rPr lang="pt-BR" sz="1900">
                <a:solidFill>
                  <a:srgbClr val="FF0000"/>
                </a:solidFill>
              </a:rPr>
              <a:t>Colocar retângulo / área ?</a:t>
            </a:r>
            <a:endParaRPr sz="1900">
              <a:solidFill>
                <a:srgbClr val="FF0000"/>
              </a:solidFill>
            </a:endParaRPr>
          </a:p>
          <a:p>
            <a:pPr marL="342900" lvl="0" indent="-331152" algn="just" rtl="0">
              <a:spcBef>
                <a:spcPts val="0"/>
              </a:spcBef>
              <a:spcAft>
                <a:spcPts val="0"/>
              </a:spcAft>
              <a:buClr>
                <a:srgbClr val="FF0000"/>
              </a:buClr>
              <a:buSzPct val="100000"/>
              <a:buChar char="•"/>
            </a:pPr>
            <a:endParaRPr sz="1900">
              <a:solidFill>
                <a:srgbClr val="FF0000"/>
              </a:solidFill>
            </a:endParaRPr>
          </a:p>
          <a:p>
            <a:pPr marL="342900" lvl="0" indent="-331152" algn="l" rtl="0">
              <a:lnSpc>
                <a:spcPct val="115000"/>
              </a:lnSpc>
              <a:spcBef>
                <a:spcPts val="0"/>
              </a:spcBef>
              <a:spcAft>
                <a:spcPts val="0"/>
              </a:spcAft>
              <a:buClr>
                <a:srgbClr val="FF0000"/>
              </a:buClr>
              <a:buSzPct val="100000"/>
              <a:buChar char="•"/>
            </a:pPr>
            <a:r>
              <a:rPr lang="pt-BR" sz="1900"/>
              <a:t>"a Região do Vale do Paraíba Paulista encontra-se dividida em cinco subregiões sendo a Sub-região 2 (Dutra A) composta pelos municípios de Jacareí, São José dos Campos, Caçapava, Taubaté, Tremembé e Pindamonhangaba definida como o recorte territorial para esta análise (</a:t>
            </a:r>
            <a:r>
              <a:rPr lang="pt-BR" sz="1900">
                <a:solidFill>
                  <a:srgbClr val="FF0000"/>
                </a:solidFill>
              </a:rPr>
              <a:t>Figura 1</a:t>
            </a:r>
            <a:r>
              <a:rPr lang="pt-BR" sz="1900"/>
              <a:t>). (</a:t>
            </a:r>
            <a:r>
              <a:rPr lang="pt-BR" sz="1900">
                <a:highlight>
                  <a:srgbClr val="FFFFFF"/>
                </a:highlight>
              </a:rPr>
              <a:t>ANDRADE)</a:t>
            </a:r>
            <a:endParaRPr sz="1900"/>
          </a:p>
          <a:p>
            <a:pPr marL="342900" lvl="0" indent="-270668" algn="just" rtl="0">
              <a:spcBef>
                <a:spcPts val="440"/>
              </a:spcBef>
              <a:spcAft>
                <a:spcPts val="0"/>
              </a:spcAft>
              <a:buClr>
                <a:srgbClr val="FF0000"/>
              </a:buClr>
              <a:buSzPct val="100000"/>
              <a:buFont typeface="Calibri"/>
              <a:buChar char="•"/>
            </a:pPr>
            <a:endParaRPr sz="125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7a07da59f5_0_0"/>
          <p:cNvSpPr txBox="1">
            <a:spLocks noGrp="1"/>
          </p:cNvSpPr>
          <p:nvPr>
            <p:ph type="title"/>
          </p:nvPr>
        </p:nvSpPr>
        <p:spPr>
          <a:xfrm>
            <a:off x="457200" y="-12"/>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pt-BR"/>
              <a:t>Localização - Lagoa Azul - Jacareí</a:t>
            </a:r>
            <a:endParaRPr/>
          </a:p>
        </p:txBody>
      </p:sp>
      <p:pic>
        <p:nvPicPr>
          <p:cNvPr id="122" name="Google Shape;122;g7a07da59f5_0_0"/>
          <p:cNvPicPr preferRelativeResize="0"/>
          <p:nvPr/>
        </p:nvPicPr>
        <p:blipFill>
          <a:blip r:embed="rId3">
            <a:alphaModFix/>
          </a:blip>
          <a:stretch>
            <a:fillRect/>
          </a:stretch>
        </p:blipFill>
        <p:spPr>
          <a:xfrm>
            <a:off x="152400" y="1047025"/>
            <a:ext cx="8850749" cy="565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cab452d7dd_0_3"/>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Junho de 2006</a:t>
            </a:r>
            <a:endParaRPr/>
          </a:p>
        </p:txBody>
      </p:sp>
      <p:pic>
        <p:nvPicPr>
          <p:cNvPr id="128" name="Google Shape;128;gcab452d7dd_0_3"/>
          <p:cNvPicPr preferRelativeResize="0"/>
          <p:nvPr/>
        </p:nvPicPr>
        <p:blipFill>
          <a:blip r:embed="rId3">
            <a:alphaModFix/>
          </a:blip>
          <a:stretch>
            <a:fillRect/>
          </a:stretch>
        </p:blipFill>
        <p:spPr>
          <a:xfrm>
            <a:off x="152400" y="1064475"/>
            <a:ext cx="8823452" cy="5641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cab452d7dd_0_9"/>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Outubro/2016</a:t>
            </a:r>
            <a:endParaRPr/>
          </a:p>
        </p:txBody>
      </p:sp>
      <p:pic>
        <p:nvPicPr>
          <p:cNvPr id="134" name="Google Shape;134;gcab452d7dd_0_9"/>
          <p:cNvPicPr preferRelativeResize="0"/>
          <p:nvPr/>
        </p:nvPicPr>
        <p:blipFill>
          <a:blip r:embed="rId3">
            <a:alphaModFix/>
          </a:blip>
          <a:stretch>
            <a:fillRect/>
          </a:stretch>
        </p:blipFill>
        <p:spPr>
          <a:xfrm>
            <a:off x="152400" y="1029575"/>
            <a:ext cx="8878051" cy="5676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cab452d7dd_0_19"/>
          <p:cNvSpPr txBox="1">
            <a:spLocks noGrp="1"/>
          </p:cNvSpPr>
          <p:nvPr>
            <p:ph type="title"/>
          </p:nvPr>
        </p:nvSpPr>
        <p:spPr>
          <a:xfrm>
            <a:off x="449325"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Dezembro/2020</a:t>
            </a:r>
            <a:endParaRPr/>
          </a:p>
        </p:txBody>
      </p:sp>
      <p:pic>
        <p:nvPicPr>
          <p:cNvPr id="140" name="Google Shape;140;gcab452d7dd_0_19"/>
          <p:cNvPicPr preferRelativeResize="0"/>
          <p:nvPr/>
        </p:nvPicPr>
        <p:blipFill>
          <a:blip r:embed="rId3">
            <a:alphaModFix/>
          </a:blip>
          <a:stretch>
            <a:fillRect/>
          </a:stretch>
        </p:blipFill>
        <p:spPr>
          <a:xfrm>
            <a:off x="152400" y="1029575"/>
            <a:ext cx="8878051" cy="5676025"/>
          </a:xfrm>
          <a:prstGeom prst="rect">
            <a:avLst/>
          </a:prstGeom>
          <a:noFill/>
          <a:ln>
            <a:noFill/>
          </a:ln>
        </p:spPr>
      </p:pic>
    </p:spTree>
  </p:cSld>
  <p:clrMapOvr>
    <a:masterClrMapping/>
  </p:clrMapOvr>
</p:sld>
</file>

<file path=ppt/theme/theme1.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3543</Words>
  <Application>Microsoft Office PowerPoint</Application>
  <PresentationFormat>Apresentação na tela (4:3)</PresentationFormat>
  <Paragraphs>302</Paragraphs>
  <Slides>26</Slides>
  <Notes>26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26</vt:i4>
      </vt:variant>
    </vt:vector>
  </HeadingPairs>
  <TitlesOfParts>
    <vt:vector size="30" baseType="lpstr">
      <vt:lpstr>Arial</vt:lpstr>
      <vt:lpstr>Tahoma</vt:lpstr>
      <vt:lpstr>Calibri</vt:lpstr>
      <vt:lpstr>Tema do Office</vt:lpstr>
      <vt:lpstr> Titulo do Artigo / Trabalho realizado </vt:lpstr>
      <vt:lpstr> Breve Introdução /  Justificativa do Trabalho. </vt:lpstr>
      <vt:lpstr>Objetivos</vt:lpstr>
      <vt:lpstr>Área de Estudo  </vt:lpstr>
      <vt:lpstr>Caracterização da área de estudo em função do tema abordado.  </vt:lpstr>
      <vt:lpstr>Localização - Lagoa Azul - Jacareí</vt:lpstr>
      <vt:lpstr>Junho de 2006</vt:lpstr>
      <vt:lpstr>Outubro/2016</vt:lpstr>
      <vt:lpstr>Dezembro/2020</vt:lpstr>
      <vt:lpstr>Caracterização da área de estudo em função do tema abordado.  </vt:lpstr>
      <vt:lpstr> Materiais e Métodos   </vt:lpstr>
      <vt:lpstr>Apresentação do PowerPoint</vt:lpstr>
      <vt:lpstr>Materiais e Métodos</vt:lpstr>
      <vt:lpstr>Materiais e Métodos</vt:lpstr>
      <vt:lpstr>Materiais e Métodos</vt:lpstr>
      <vt:lpstr> Materiais e Métodos   </vt:lpstr>
      <vt:lpstr> Materiais e Métodos   </vt:lpstr>
      <vt:lpstr> Materiais e Métodos   </vt:lpstr>
      <vt:lpstr> Materiais e Métodos   </vt:lpstr>
      <vt:lpstr> Materiais e Métodos   </vt:lpstr>
      <vt:lpstr> Materiais e Métodos   </vt:lpstr>
      <vt:lpstr> Cronograma   </vt:lpstr>
      <vt:lpstr> Custos  </vt:lpstr>
      <vt:lpstr> Resultados Esperados  </vt:lpstr>
      <vt:lpstr> Referências Bibliográficas  </vt:lpstr>
      <vt:lpstr>============================= NOVAS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Titulo do Artigo / Trabalho realizado</dc:title>
  <dc:creator>djota dj</dc:creator>
  <cp:lastModifiedBy>VICTOR SERGIO SILVA BARROS</cp:lastModifiedBy>
  <cp:revision>10</cp:revision>
  <dcterms:created xsi:type="dcterms:W3CDTF">2019-10-08T19:38:10Z</dcterms:created>
  <dcterms:modified xsi:type="dcterms:W3CDTF">2021-03-31T22:33:38Z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0x010100A1A07696A26A3D488EBEE2E2B7A97CFF</vt:lpwstr>
  </property>
</Properties>
</file>